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72" r:id="rId2"/>
    <p:sldId id="274" r:id="rId3"/>
    <p:sldId id="308" r:id="rId4"/>
    <p:sldId id="296" r:id="rId5"/>
    <p:sldId id="304" r:id="rId6"/>
    <p:sldId id="302" r:id="rId7"/>
    <p:sldId id="307" r:id="rId8"/>
    <p:sldId id="303" r:id="rId9"/>
    <p:sldId id="320" r:id="rId10"/>
    <p:sldId id="273" r:id="rId11"/>
    <p:sldId id="275" r:id="rId12"/>
    <p:sldId id="310" r:id="rId13"/>
    <p:sldId id="276" r:id="rId14"/>
    <p:sldId id="277" r:id="rId15"/>
    <p:sldId id="298" r:id="rId16"/>
    <p:sldId id="278" r:id="rId17"/>
    <p:sldId id="279" r:id="rId18"/>
    <p:sldId id="311" r:id="rId19"/>
    <p:sldId id="312" r:id="rId20"/>
    <p:sldId id="313" r:id="rId21"/>
    <p:sldId id="280" r:id="rId22"/>
    <p:sldId id="281" r:id="rId23"/>
    <p:sldId id="282" r:id="rId24"/>
    <p:sldId id="283" r:id="rId25"/>
    <p:sldId id="287" r:id="rId26"/>
    <p:sldId id="284" r:id="rId27"/>
    <p:sldId id="285" r:id="rId28"/>
    <p:sldId id="291" r:id="rId29"/>
    <p:sldId id="319" r:id="rId30"/>
    <p:sldId id="321" r:id="rId31"/>
    <p:sldId id="290" r:id="rId32"/>
    <p:sldId id="288" r:id="rId33"/>
    <p:sldId id="314" r:id="rId34"/>
    <p:sldId id="315" r:id="rId35"/>
    <p:sldId id="316" r:id="rId36"/>
    <p:sldId id="292" r:id="rId37"/>
    <p:sldId id="293" r:id="rId38"/>
    <p:sldId id="317" r:id="rId39"/>
    <p:sldId id="318" r:id="rId40"/>
    <p:sldId id="294" r:id="rId41"/>
    <p:sldId id="271" r:id="rId42"/>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2" autoAdjust="0"/>
    <p:restoredTop sz="94664" autoAdjust="0"/>
  </p:normalViewPr>
  <p:slideViewPr>
    <p:cSldViewPr snapToObjects="1" showGuides="1">
      <p:cViewPr varScale="1">
        <p:scale>
          <a:sx n="108" d="100"/>
          <a:sy n="108" d="100"/>
        </p:scale>
        <p:origin x="2268" y="108"/>
      </p:cViewPr>
      <p:guideLst>
        <p:guide orient="horz" pos="2160"/>
        <p:guide pos="3888"/>
      </p:guideLst>
    </p:cSldViewPr>
  </p:slideViewPr>
  <p:outlineViewPr>
    <p:cViewPr>
      <p:scale>
        <a:sx n="33" d="100"/>
        <a:sy n="33" d="100"/>
      </p:scale>
      <p:origin x="0" y="-2664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012D-9E2F-4DC0-9DC1-AB4A872D0489}" type="datetimeFigureOut">
              <a:rPr lang="en-US" smtClean="0"/>
              <a:t>8/13/2018</a:t>
            </a:fld>
            <a:endParaRPr lang="en-US"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0DAA-E395-47B8-84CF-FB53CC04A5C1}" type="slidenum">
              <a:rPr lang="en-US" smtClean="0"/>
              <a:t>‹Nº›</a:t>
            </a:fld>
            <a:endParaRPr lang="en-US" dirty="0"/>
          </a:p>
        </p:txBody>
      </p:sp>
    </p:spTree>
    <p:extLst>
      <p:ext uri="{BB962C8B-B14F-4D97-AF65-F5344CB8AC3E}">
        <p14:creationId xmlns:p14="http://schemas.microsoft.com/office/powerpoint/2010/main" val="10154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pPr>
              <a:defRPr/>
            </a:pPr>
            <a:fld id="{2FA6CC74-DCE2-49DA-83CF-41934AA0A243}" type="slidenum">
              <a:rPr lang="es-MX" smtClean="0"/>
              <a:pPr>
                <a:defRPr/>
              </a:pPr>
              <a:t>36</a:t>
            </a:fld>
            <a:endParaRPr lang="es-MX" dirty="0"/>
          </a:p>
        </p:txBody>
      </p:sp>
    </p:spTree>
    <p:extLst>
      <p:ext uri="{BB962C8B-B14F-4D97-AF65-F5344CB8AC3E}">
        <p14:creationId xmlns:p14="http://schemas.microsoft.com/office/powerpoint/2010/main" val="195441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n-US"/>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n-US"/>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n-US"/>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8.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dirty="0"/>
          </a:p>
        </p:txBody>
      </p:sp>
      <p:pic>
        <p:nvPicPr>
          <p:cNvPr id="4" name="Imagen 3" descr="Imagen PPT UAG NEW-01.jpg"/>
          <p:cNvPicPr>
            <a:picLocks noChangeAspect="1"/>
          </p:cNvPicPr>
          <p:nvPr/>
        </p:nvPicPr>
        <p:blipFill>
          <a:blip r:embed="rId2"/>
          <a:stretch>
            <a:fillRect/>
          </a:stretch>
        </p:blipFill>
        <p:spPr>
          <a:xfrm>
            <a:off x="0" y="274638"/>
            <a:ext cx="9144000" cy="6858000"/>
          </a:xfrm>
          <a:prstGeom prst="rect">
            <a:avLst/>
          </a:prstGeom>
        </p:spPr>
      </p:pic>
      <p:sp>
        <p:nvSpPr>
          <p:cNvPr id="5" name="CuadroTexto 4"/>
          <p:cNvSpPr txBox="1"/>
          <p:nvPr/>
        </p:nvSpPr>
        <p:spPr>
          <a:xfrm>
            <a:off x="762000" y="4493860"/>
            <a:ext cx="7239000" cy="400110"/>
          </a:xfrm>
          <a:prstGeom prst="rect">
            <a:avLst/>
          </a:prstGeom>
          <a:noFill/>
        </p:spPr>
        <p:txBody>
          <a:bodyPr wrap="square" rtlCol="0">
            <a:spAutoFit/>
          </a:bodyPr>
          <a:lstStyle/>
          <a:p>
            <a:pPr algn="ctr"/>
            <a:r>
              <a:rPr lang="es-ES_tradnl" sz="2000" b="1" dirty="0">
                <a:solidFill>
                  <a:schemeClr val="tx1">
                    <a:lumMod val="65000"/>
                    <a:lumOff val="35000"/>
                  </a:schemeClr>
                </a:solidFill>
                <a:latin typeface="Arial"/>
                <a:cs typeface="Arial"/>
              </a:rPr>
              <a:t>Proyecto: Sistema de Recolección de Basura Inteligente</a:t>
            </a:r>
            <a:endParaRPr lang="es-ES_tradnl" sz="2000" dirty="0">
              <a:solidFill>
                <a:schemeClr val="accent2">
                  <a:lumMod val="75000"/>
                </a:schemeClr>
              </a:solidFill>
              <a:latin typeface="Arial"/>
              <a:cs typeface="Arial"/>
            </a:endParaRPr>
          </a:p>
        </p:txBody>
      </p:sp>
      <p:sp>
        <p:nvSpPr>
          <p:cNvPr id="11" name="CuadroTexto 10"/>
          <p:cNvSpPr txBox="1"/>
          <p:nvPr/>
        </p:nvSpPr>
        <p:spPr>
          <a:xfrm>
            <a:off x="46892" y="5290029"/>
            <a:ext cx="3839308" cy="1323439"/>
          </a:xfrm>
          <a:prstGeom prst="rect">
            <a:avLst/>
          </a:prstGeom>
          <a:noFill/>
        </p:spPr>
        <p:txBody>
          <a:bodyPr wrap="square" rtlCol="0">
            <a:spAutoFit/>
          </a:bodyPr>
          <a:lstStyle/>
          <a:p>
            <a:r>
              <a:rPr lang="es-ES_tradnl" sz="1600" b="1" dirty="0"/>
              <a:t>Alumnos</a:t>
            </a:r>
            <a:r>
              <a:rPr lang="es-ES_tradnl" sz="1600" dirty="0"/>
              <a:t>: </a:t>
            </a:r>
          </a:p>
          <a:p>
            <a:r>
              <a:rPr lang="es-MX" sz="1600" dirty="0"/>
              <a:t>Juan Adolfo Mejía Ramos</a:t>
            </a:r>
          </a:p>
          <a:p>
            <a:r>
              <a:rPr lang="es-MX" sz="1600" dirty="0"/>
              <a:t>Issac Jiménez Escamilla</a:t>
            </a:r>
          </a:p>
          <a:p>
            <a:r>
              <a:rPr lang="es-MX" sz="1600" dirty="0"/>
              <a:t>Javier Medina Cazares</a:t>
            </a:r>
          </a:p>
          <a:p>
            <a:r>
              <a:rPr lang="es-MX" sz="1600" dirty="0"/>
              <a:t>Gustavo Luna Guzmán</a:t>
            </a:r>
          </a:p>
        </p:txBody>
      </p:sp>
      <p:sp>
        <p:nvSpPr>
          <p:cNvPr id="12" name="CuadroTexto 11"/>
          <p:cNvSpPr txBox="1"/>
          <p:nvPr/>
        </p:nvSpPr>
        <p:spPr>
          <a:xfrm>
            <a:off x="3671960" y="5421868"/>
            <a:ext cx="2916248" cy="338554"/>
          </a:xfrm>
          <a:prstGeom prst="rect">
            <a:avLst/>
          </a:prstGeom>
          <a:noFill/>
        </p:spPr>
        <p:txBody>
          <a:bodyPr wrap="none" rtlCol="0">
            <a:spAutoFit/>
          </a:bodyPr>
          <a:lstStyle/>
          <a:p>
            <a:r>
              <a:rPr lang="es-ES_tradnl" sz="1600" b="1" dirty="0"/>
              <a:t>Profesor</a:t>
            </a:r>
            <a:r>
              <a:rPr lang="es-ES_tradnl" sz="1600" dirty="0"/>
              <a:t>: Alfredo Castro Jiménez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Planeación</a:t>
            </a:r>
          </a:p>
        </p:txBody>
      </p:sp>
      <p:sp>
        <p:nvSpPr>
          <p:cNvPr id="3" name="Marcador de contenido 2"/>
          <p:cNvSpPr>
            <a:spLocks noGrp="1"/>
          </p:cNvSpPr>
          <p:nvPr>
            <p:ph idx="1"/>
          </p:nvPr>
        </p:nvSpPr>
        <p:spPr>
          <a:xfrm>
            <a:off x="422031" y="1295400"/>
            <a:ext cx="7239000" cy="4525963"/>
          </a:xfrm>
        </p:spPr>
        <p:txBody>
          <a:bodyPr/>
          <a:lstStyle/>
          <a:p>
            <a:r>
              <a:rPr lang="es-ES_tradnl" dirty="0"/>
              <a:t>Dentro de este Proceso se elaboraron:</a:t>
            </a:r>
          </a:p>
          <a:p>
            <a:pPr lvl="1"/>
            <a:r>
              <a:rPr lang="es-ES_tradnl" dirty="0"/>
              <a:t>Project Management Plan</a:t>
            </a:r>
          </a:p>
          <a:p>
            <a:pPr lvl="1"/>
            <a:r>
              <a:rPr lang="es-ES_tradnl" dirty="0"/>
              <a:t>Requerimientos</a:t>
            </a:r>
          </a:p>
          <a:p>
            <a:pPr lvl="1"/>
            <a:r>
              <a:rPr lang="es-ES_tradnl" dirty="0"/>
              <a:t>Alcance</a:t>
            </a:r>
          </a:p>
          <a:p>
            <a:pPr lvl="1"/>
            <a:r>
              <a:rPr lang="es-ES_tradnl" dirty="0"/>
              <a:t>WBS</a:t>
            </a:r>
          </a:p>
          <a:p>
            <a:pPr lvl="1"/>
            <a:r>
              <a:rPr lang="es-ES_tradnl" dirty="0"/>
              <a:t>Actividades</a:t>
            </a:r>
          </a:p>
          <a:p>
            <a:pPr lvl="1"/>
            <a:r>
              <a:rPr lang="es-ES_tradnl" dirty="0"/>
              <a:t>Recursos (RBS)</a:t>
            </a:r>
          </a:p>
          <a:p>
            <a:pPr lvl="1"/>
            <a:r>
              <a:rPr lang="es-ES_tradnl" dirty="0"/>
              <a:t>Calendario (Gant)</a:t>
            </a:r>
          </a:p>
        </p:txBody>
      </p:sp>
    </p:spTree>
    <p:extLst>
      <p:ext uri="{BB962C8B-B14F-4D97-AF65-F5344CB8AC3E}">
        <p14:creationId xmlns:p14="http://schemas.microsoft.com/office/powerpoint/2010/main" val="473778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Planeación</a:t>
            </a:r>
          </a:p>
        </p:txBody>
      </p:sp>
      <p:sp>
        <p:nvSpPr>
          <p:cNvPr id="3" name="Marcador de contenido 2"/>
          <p:cNvSpPr>
            <a:spLocks noGrp="1"/>
          </p:cNvSpPr>
          <p:nvPr>
            <p:ph idx="1"/>
          </p:nvPr>
        </p:nvSpPr>
        <p:spPr/>
        <p:txBody>
          <a:bodyPr/>
          <a:lstStyle/>
          <a:p>
            <a:pPr lvl="1"/>
            <a:r>
              <a:rPr lang="es-ES_tradnl" dirty="0"/>
              <a:t>Plan de Costos</a:t>
            </a:r>
          </a:p>
          <a:p>
            <a:pPr lvl="1"/>
            <a:r>
              <a:rPr lang="es-ES_tradnl" dirty="0"/>
              <a:t>Plan de Calidad</a:t>
            </a:r>
          </a:p>
          <a:p>
            <a:pPr lvl="1"/>
            <a:r>
              <a:rPr lang="es-ES_tradnl" dirty="0"/>
              <a:t>Matriz RACI</a:t>
            </a:r>
          </a:p>
          <a:p>
            <a:pPr lvl="1"/>
            <a:r>
              <a:rPr lang="es-ES_tradnl" dirty="0"/>
              <a:t>Plan de Comunicaciones</a:t>
            </a:r>
          </a:p>
          <a:p>
            <a:pPr lvl="1"/>
            <a:r>
              <a:rPr lang="es-ES_tradnl" dirty="0"/>
              <a:t>Plan de Riesgos</a:t>
            </a:r>
          </a:p>
        </p:txBody>
      </p:sp>
    </p:spTree>
    <p:extLst>
      <p:ext uri="{BB962C8B-B14F-4D97-AF65-F5344CB8AC3E}">
        <p14:creationId xmlns:p14="http://schemas.microsoft.com/office/powerpoint/2010/main" val="75053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Requerimientos Funcionales</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439067280"/>
              </p:ext>
            </p:extLst>
          </p:nvPr>
        </p:nvGraphicFramePr>
        <p:xfrm>
          <a:off x="2133599" y="990596"/>
          <a:ext cx="5105402" cy="5105402"/>
        </p:xfrm>
        <a:graphic>
          <a:graphicData uri="http://schemas.openxmlformats.org/drawingml/2006/table">
            <a:tbl>
              <a:tblPr firstRow="1" firstCol="1" bandRow="1">
                <a:tableStyleId>{5C22544A-7EE6-4342-B048-85BDC9FD1C3A}</a:tableStyleId>
              </a:tblPr>
              <a:tblGrid>
                <a:gridCol w="940559">
                  <a:extLst>
                    <a:ext uri="{9D8B030D-6E8A-4147-A177-3AD203B41FA5}">
                      <a16:colId xmlns:a16="http://schemas.microsoft.com/office/drawing/2014/main" val="3331267851"/>
                    </a:ext>
                  </a:extLst>
                </a:gridCol>
                <a:gridCol w="879658">
                  <a:extLst>
                    <a:ext uri="{9D8B030D-6E8A-4147-A177-3AD203B41FA5}">
                      <a16:colId xmlns:a16="http://schemas.microsoft.com/office/drawing/2014/main" val="1235414384"/>
                    </a:ext>
                  </a:extLst>
                </a:gridCol>
                <a:gridCol w="3285185">
                  <a:extLst>
                    <a:ext uri="{9D8B030D-6E8A-4147-A177-3AD203B41FA5}">
                      <a16:colId xmlns:a16="http://schemas.microsoft.com/office/drawing/2014/main" val="4159843722"/>
                    </a:ext>
                  </a:extLst>
                </a:gridCol>
              </a:tblGrid>
              <a:tr h="264083">
                <a:tc>
                  <a:txBody>
                    <a:bodyPr/>
                    <a:lstStyle/>
                    <a:p>
                      <a:pPr marL="0" marR="0" algn="ctr">
                        <a:lnSpc>
                          <a:spcPct val="107000"/>
                        </a:lnSpc>
                        <a:spcBef>
                          <a:spcPts val="0"/>
                        </a:spcBef>
                        <a:spcAft>
                          <a:spcPts val="800"/>
                        </a:spcAft>
                      </a:pPr>
                      <a:r>
                        <a:rPr lang="es-MX" sz="700" dirty="0">
                          <a:effectLst/>
                        </a:rPr>
                        <a:t>ID del Requerimiento</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dirty="0">
                          <a:effectLst/>
                        </a:rPr>
                        <a:t>Stakeholder</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dirty="0">
                          <a:effectLst/>
                        </a:rPr>
                        <a:t>Requerimientos Funcionales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72384238"/>
                  </a:ext>
                </a:extLst>
              </a:tr>
              <a:tr h="467069">
                <a:tc>
                  <a:txBody>
                    <a:bodyPr/>
                    <a:lstStyle/>
                    <a:p>
                      <a:pPr marL="0" marR="0">
                        <a:lnSpc>
                          <a:spcPct val="107000"/>
                        </a:lnSpc>
                        <a:spcBef>
                          <a:spcPts val="0"/>
                        </a:spcBef>
                        <a:spcAft>
                          <a:spcPts val="800"/>
                        </a:spcAft>
                      </a:pPr>
                      <a:r>
                        <a:rPr lang="es-MX" sz="700" dirty="0">
                          <a:effectLst/>
                        </a:rPr>
                        <a:t>REQ-F01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Los dispositivos van a operar adecuadamente en el rango de las siguientes condiciones: Temperaturas de -10 °C a 65 °C</a:t>
                      </a:r>
                      <a:endParaRPr lang="es-MX" sz="700" dirty="0">
                        <a:effectLst/>
                      </a:endParaRPr>
                    </a:p>
                    <a:p>
                      <a:pPr marL="0" marR="0">
                        <a:lnSpc>
                          <a:spcPct val="107000"/>
                        </a:lnSpc>
                        <a:spcBef>
                          <a:spcPts val="0"/>
                        </a:spcBef>
                        <a:spcAft>
                          <a:spcPts val="800"/>
                        </a:spcAft>
                      </a:pPr>
                      <a:r>
                        <a:rPr lang="es-US" sz="700" dirty="0">
                          <a:effectLst/>
                        </a:rPr>
                        <a:t>Humedad de un 10% a 75%</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542089476"/>
                  </a:ext>
                </a:extLst>
              </a:tr>
              <a:tr h="270381">
                <a:tc>
                  <a:txBody>
                    <a:bodyPr/>
                    <a:lstStyle/>
                    <a:p>
                      <a:pPr marL="0" marR="0">
                        <a:lnSpc>
                          <a:spcPct val="107000"/>
                        </a:lnSpc>
                        <a:spcBef>
                          <a:spcPts val="0"/>
                        </a:spcBef>
                        <a:spcAft>
                          <a:spcPts val="800"/>
                        </a:spcAft>
                      </a:pPr>
                      <a:r>
                        <a:rPr lang="es-MX" sz="700" dirty="0">
                          <a:effectLst/>
                        </a:rPr>
                        <a:t>REQ-FD1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medidor de nivel de residuos, debe de comunicarse con un Gateway a una distancia mínima de 120 metros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656557568"/>
                  </a:ext>
                </a:extLst>
              </a:tr>
              <a:tr h="276224">
                <a:tc>
                  <a:txBody>
                    <a:bodyPr/>
                    <a:lstStyle/>
                    <a:p>
                      <a:pPr marL="0" marR="0">
                        <a:lnSpc>
                          <a:spcPct val="107000"/>
                        </a:lnSpc>
                        <a:spcBef>
                          <a:spcPts val="0"/>
                        </a:spcBef>
                        <a:spcAft>
                          <a:spcPts val="800"/>
                        </a:spcAft>
                      </a:pPr>
                      <a:r>
                        <a:rPr lang="es-MX" sz="700" dirty="0">
                          <a:effectLst/>
                        </a:rPr>
                        <a:t>REQ-FD2</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medidor de nivel de residuos, solo puede comunicarse con un Gateway</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153772389"/>
                  </a:ext>
                </a:extLst>
              </a:tr>
              <a:tr h="264083">
                <a:tc>
                  <a:txBody>
                    <a:bodyPr/>
                    <a:lstStyle/>
                    <a:p>
                      <a:pPr marL="0" marR="0">
                        <a:lnSpc>
                          <a:spcPct val="107000"/>
                        </a:lnSpc>
                        <a:spcBef>
                          <a:spcPts val="0"/>
                        </a:spcBef>
                        <a:spcAft>
                          <a:spcPts val="800"/>
                        </a:spcAft>
                      </a:pPr>
                      <a:r>
                        <a:rPr lang="es-MX" sz="700" dirty="0">
                          <a:effectLst/>
                        </a:rPr>
                        <a:t>REQ-FD3</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Debe de comunicar al Gateway el nivel del contenedor</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51983683"/>
                  </a:ext>
                </a:extLst>
              </a:tr>
              <a:tr h="276224">
                <a:tc>
                  <a:txBody>
                    <a:bodyPr/>
                    <a:lstStyle/>
                    <a:p>
                      <a:pPr marL="0" marR="0">
                        <a:lnSpc>
                          <a:spcPct val="107000"/>
                        </a:lnSpc>
                        <a:spcBef>
                          <a:spcPts val="0"/>
                        </a:spcBef>
                        <a:spcAft>
                          <a:spcPts val="800"/>
                        </a:spcAft>
                      </a:pPr>
                      <a:r>
                        <a:rPr lang="es-MX" sz="700" dirty="0">
                          <a:effectLst/>
                        </a:rPr>
                        <a:t>REQ-FD4</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Debe de medir el nivel de un contenedor de un material plástico</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95163703"/>
                  </a:ext>
                </a:extLst>
              </a:tr>
              <a:tr h="276224">
                <a:tc>
                  <a:txBody>
                    <a:bodyPr/>
                    <a:lstStyle/>
                    <a:p>
                      <a:pPr marL="0" marR="0">
                        <a:lnSpc>
                          <a:spcPct val="107000"/>
                        </a:lnSpc>
                        <a:spcBef>
                          <a:spcPts val="0"/>
                        </a:spcBef>
                        <a:spcAft>
                          <a:spcPts val="800"/>
                        </a:spcAft>
                      </a:pPr>
                      <a:r>
                        <a:rPr lang="es-MX" sz="700" dirty="0">
                          <a:effectLst/>
                        </a:rPr>
                        <a:t>REQ-FD5</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Debe de medir el nivel de cualquier material, excepto gases y vapores.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058723684"/>
                  </a:ext>
                </a:extLst>
              </a:tr>
              <a:tr h="276224">
                <a:tc>
                  <a:txBody>
                    <a:bodyPr/>
                    <a:lstStyle/>
                    <a:p>
                      <a:pPr marL="0" marR="0">
                        <a:lnSpc>
                          <a:spcPct val="107000"/>
                        </a:lnSpc>
                        <a:spcBef>
                          <a:spcPts val="0"/>
                        </a:spcBef>
                        <a:spcAft>
                          <a:spcPts val="800"/>
                        </a:spcAft>
                      </a:pPr>
                      <a:r>
                        <a:rPr lang="es-MX" sz="700" dirty="0">
                          <a:effectLst/>
                        </a:rPr>
                        <a:t>REQ-FD6</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va a funcionar si se encuentra energizado con 5 v DC</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199822047"/>
                  </a:ext>
                </a:extLst>
              </a:tr>
              <a:tr h="276224">
                <a:tc>
                  <a:txBody>
                    <a:bodyPr/>
                    <a:lstStyle/>
                    <a:p>
                      <a:pPr marL="0" marR="0">
                        <a:lnSpc>
                          <a:spcPct val="107000"/>
                        </a:lnSpc>
                        <a:spcBef>
                          <a:spcPts val="0"/>
                        </a:spcBef>
                        <a:spcAft>
                          <a:spcPts val="800"/>
                        </a:spcAft>
                      </a:pPr>
                      <a:r>
                        <a:rPr lang="es-MX" sz="700" dirty="0">
                          <a:effectLst/>
                        </a:rPr>
                        <a:t>REQ-FD7</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contenedor debe de tener tapa y no permitir el acceso de agua, para que el sistema opere correctamente.</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507230873"/>
                  </a:ext>
                </a:extLst>
              </a:tr>
              <a:tr h="276224">
                <a:tc>
                  <a:txBody>
                    <a:bodyPr/>
                    <a:lstStyle/>
                    <a:p>
                      <a:pPr marL="0" marR="0">
                        <a:lnSpc>
                          <a:spcPct val="107000"/>
                        </a:lnSpc>
                        <a:spcBef>
                          <a:spcPts val="0"/>
                        </a:spcBef>
                        <a:spcAft>
                          <a:spcPts val="800"/>
                        </a:spcAft>
                      </a:pPr>
                      <a:r>
                        <a:rPr lang="es-MX" sz="700" dirty="0">
                          <a:effectLst/>
                        </a:rPr>
                        <a:t>REQ-FD8</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Va a operar adecuadamente en el rango de intensidad de lluvia débil y moderada.</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261960184"/>
                  </a:ext>
                </a:extLst>
              </a:tr>
              <a:tr h="264083">
                <a:tc>
                  <a:txBody>
                    <a:bodyPr/>
                    <a:lstStyle/>
                    <a:p>
                      <a:pPr marL="0" marR="0">
                        <a:lnSpc>
                          <a:spcPct val="107000"/>
                        </a:lnSpc>
                        <a:spcBef>
                          <a:spcPts val="0"/>
                        </a:spcBef>
                        <a:spcAft>
                          <a:spcPts val="800"/>
                        </a:spcAft>
                      </a:pPr>
                      <a:r>
                        <a:rPr lang="es-MX" sz="700" dirty="0">
                          <a:effectLst/>
                        </a:rPr>
                        <a:t>REQ-FG1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Tener usuario y contraseña para las cuentas que se requieran.</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059371067"/>
                  </a:ext>
                </a:extLst>
              </a:tr>
              <a:tr h="264083">
                <a:tc>
                  <a:txBody>
                    <a:bodyPr/>
                    <a:lstStyle/>
                    <a:p>
                      <a:pPr marL="0" marR="0">
                        <a:lnSpc>
                          <a:spcPct val="107000"/>
                        </a:lnSpc>
                        <a:spcBef>
                          <a:spcPts val="0"/>
                        </a:spcBef>
                        <a:spcAft>
                          <a:spcPts val="800"/>
                        </a:spcAft>
                      </a:pPr>
                      <a:r>
                        <a:rPr lang="es-MX" sz="700" dirty="0">
                          <a:effectLst/>
                        </a:rPr>
                        <a:t>REQ-FG2</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Gateway va a funcionar si se encuentra energizado.</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96873088"/>
                  </a:ext>
                </a:extLst>
              </a:tr>
              <a:tr h="276224">
                <a:tc>
                  <a:txBody>
                    <a:bodyPr/>
                    <a:lstStyle/>
                    <a:p>
                      <a:pPr marL="0" marR="0">
                        <a:lnSpc>
                          <a:spcPct val="107000"/>
                        </a:lnSpc>
                        <a:spcBef>
                          <a:spcPts val="0"/>
                        </a:spcBef>
                        <a:spcAft>
                          <a:spcPts val="800"/>
                        </a:spcAft>
                      </a:pPr>
                      <a:r>
                        <a:rPr lang="es-MX" sz="700" dirty="0">
                          <a:effectLst/>
                        </a:rPr>
                        <a:t>REQ-FG3</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Debe de comunicarse hasta con 10 dispositivos medidores de nivel de residuos.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64251676"/>
                  </a:ext>
                </a:extLst>
              </a:tr>
              <a:tr h="264083">
                <a:tc>
                  <a:txBody>
                    <a:bodyPr/>
                    <a:lstStyle/>
                    <a:p>
                      <a:pPr marL="0" marR="0">
                        <a:lnSpc>
                          <a:spcPct val="107000"/>
                        </a:lnSpc>
                        <a:spcBef>
                          <a:spcPts val="0"/>
                        </a:spcBef>
                        <a:spcAft>
                          <a:spcPts val="800"/>
                        </a:spcAft>
                      </a:pPr>
                      <a:r>
                        <a:rPr lang="es-MX" sz="700" dirty="0">
                          <a:effectLst/>
                        </a:rPr>
                        <a:t>REQ-FG4</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Solo se podrá conectar con un servidor.</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829292442"/>
                  </a:ext>
                </a:extLst>
              </a:tr>
              <a:tr h="276224">
                <a:tc>
                  <a:txBody>
                    <a:bodyPr/>
                    <a:lstStyle/>
                    <a:p>
                      <a:pPr marL="0" marR="0">
                        <a:lnSpc>
                          <a:spcPct val="107000"/>
                        </a:lnSpc>
                        <a:spcBef>
                          <a:spcPts val="0"/>
                        </a:spcBef>
                        <a:spcAft>
                          <a:spcPts val="800"/>
                        </a:spcAft>
                      </a:pPr>
                      <a:r>
                        <a:rPr lang="es-MX" sz="700" dirty="0">
                          <a:effectLst/>
                        </a:rPr>
                        <a:t>REQ-FS1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va a controlar y monitorear los dispositivos medidores de residuos.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81168070"/>
                  </a:ext>
                </a:extLst>
              </a:tr>
              <a:tr h="276224">
                <a:tc>
                  <a:txBody>
                    <a:bodyPr/>
                    <a:lstStyle/>
                    <a:p>
                      <a:pPr marL="0" marR="0">
                        <a:lnSpc>
                          <a:spcPct val="107000"/>
                        </a:lnSpc>
                        <a:spcBef>
                          <a:spcPts val="0"/>
                        </a:spcBef>
                        <a:spcAft>
                          <a:spcPts val="800"/>
                        </a:spcAft>
                      </a:pPr>
                      <a:r>
                        <a:rPr lang="es-MX" sz="700" dirty="0">
                          <a:effectLst/>
                        </a:rPr>
                        <a:t>REQ-FS2</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se va a comunicar con el servicio de recolección de basura de manera automática.</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745518888"/>
                  </a:ext>
                </a:extLst>
              </a:tr>
              <a:tr h="285297">
                <a:tc>
                  <a:txBody>
                    <a:bodyPr/>
                    <a:lstStyle/>
                    <a:p>
                      <a:pPr marL="0" marR="0">
                        <a:lnSpc>
                          <a:spcPct val="107000"/>
                        </a:lnSpc>
                        <a:spcBef>
                          <a:spcPts val="0"/>
                        </a:spcBef>
                        <a:spcAft>
                          <a:spcPts val="800"/>
                        </a:spcAft>
                      </a:pPr>
                      <a:r>
                        <a:rPr lang="es-MX" sz="700" dirty="0">
                          <a:effectLst/>
                        </a:rPr>
                        <a:t>REQ-FS3</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debe tener la opción de comunicarse con el servicio de recolección de basura a través de forma manual.</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63095188"/>
                  </a:ext>
                </a:extLst>
              </a:tr>
              <a:tr h="276224">
                <a:tc>
                  <a:txBody>
                    <a:bodyPr/>
                    <a:lstStyle/>
                    <a:p>
                      <a:pPr marL="0" marR="0">
                        <a:lnSpc>
                          <a:spcPct val="107000"/>
                        </a:lnSpc>
                        <a:spcBef>
                          <a:spcPts val="0"/>
                        </a:spcBef>
                        <a:spcAft>
                          <a:spcPts val="800"/>
                        </a:spcAft>
                      </a:pPr>
                      <a:r>
                        <a:rPr lang="es-MX" sz="700" dirty="0">
                          <a:effectLst/>
                        </a:rPr>
                        <a:t>REQ-FS4</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servidor se podrá conectar hasta con 200 Gateways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2326197"/>
                  </a:ext>
                </a:extLst>
              </a:tr>
            </a:tbl>
          </a:graphicData>
        </a:graphic>
      </p:graphicFrame>
    </p:spTree>
    <p:extLst>
      <p:ext uri="{BB962C8B-B14F-4D97-AF65-F5344CB8AC3E}">
        <p14:creationId xmlns:p14="http://schemas.microsoft.com/office/powerpoint/2010/main" val="18777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Requerimientos no Funcionales</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955065930"/>
              </p:ext>
            </p:extLst>
          </p:nvPr>
        </p:nvGraphicFramePr>
        <p:xfrm>
          <a:off x="1600200" y="1417638"/>
          <a:ext cx="6553200" cy="4335146"/>
        </p:xfrm>
        <a:graphic>
          <a:graphicData uri="http://schemas.openxmlformats.org/drawingml/2006/table">
            <a:tbl>
              <a:tblPr firstRow="1" firstCol="1" bandRow="1">
                <a:tableStyleId>{5C22544A-7EE6-4342-B048-85BDC9FD1C3A}</a:tableStyleId>
              </a:tblPr>
              <a:tblGrid>
                <a:gridCol w="1207283">
                  <a:extLst>
                    <a:ext uri="{9D8B030D-6E8A-4147-A177-3AD203B41FA5}">
                      <a16:colId xmlns:a16="http://schemas.microsoft.com/office/drawing/2014/main" val="4127134840"/>
                    </a:ext>
                  </a:extLst>
                </a:gridCol>
                <a:gridCol w="1129113">
                  <a:extLst>
                    <a:ext uri="{9D8B030D-6E8A-4147-A177-3AD203B41FA5}">
                      <a16:colId xmlns:a16="http://schemas.microsoft.com/office/drawing/2014/main" val="1886951260"/>
                    </a:ext>
                  </a:extLst>
                </a:gridCol>
                <a:gridCol w="4216804">
                  <a:extLst>
                    <a:ext uri="{9D8B030D-6E8A-4147-A177-3AD203B41FA5}">
                      <a16:colId xmlns:a16="http://schemas.microsoft.com/office/drawing/2014/main" val="2240737402"/>
                    </a:ext>
                  </a:extLst>
                </a:gridCol>
              </a:tblGrid>
              <a:tr h="460941">
                <a:tc>
                  <a:txBody>
                    <a:bodyPr/>
                    <a:lstStyle/>
                    <a:p>
                      <a:pPr marL="0" marR="0" algn="ctr">
                        <a:lnSpc>
                          <a:spcPct val="107000"/>
                        </a:lnSpc>
                        <a:spcBef>
                          <a:spcPts val="0"/>
                        </a:spcBef>
                        <a:spcAft>
                          <a:spcPts val="800"/>
                        </a:spcAft>
                      </a:pPr>
                      <a:r>
                        <a:rPr lang="es-MX" sz="1000" dirty="0">
                          <a:effectLst/>
                        </a:rPr>
                        <a:t>ID del Requerimiento</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dirty="0">
                          <a:effectLst/>
                        </a:rPr>
                        <a:t>Stakeholder</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dirty="0">
                          <a:effectLst/>
                        </a:rPr>
                        <a:t>Requerimientos No Funcionales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84864177"/>
                  </a:ext>
                </a:extLst>
              </a:tr>
              <a:tr h="443869">
                <a:tc>
                  <a:txBody>
                    <a:bodyPr/>
                    <a:lstStyle/>
                    <a:p>
                      <a:pPr marL="0" marR="0">
                        <a:lnSpc>
                          <a:spcPct val="107000"/>
                        </a:lnSpc>
                        <a:spcBef>
                          <a:spcPts val="0"/>
                        </a:spcBef>
                        <a:spcAft>
                          <a:spcPts val="800"/>
                        </a:spcAft>
                      </a:pPr>
                      <a:r>
                        <a:rPr lang="es-MX" sz="1000" dirty="0">
                          <a:effectLst/>
                        </a:rPr>
                        <a:t>REQ-NF01</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La probabilidad de falla del Sistema no podrá ser mayor a 0,05.</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45488955"/>
                  </a:ext>
                </a:extLst>
              </a:tr>
              <a:tr h="725552">
                <a:tc>
                  <a:txBody>
                    <a:bodyPr/>
                    <a:lstStyle/>
                    <a:p>
                      <a:pPr marL="0" marR="0">
                        <a:lnSpc>
                          <a:spcPct val="107000"/>
                        </a:lnSpc>
                        <a:spcBef>
                          <a:spcPts val="0"/>
                        </a:spcBef>
                        <a:spcAft>
                          <a:spcPts val="800"/>
                        </a:spcAft>
                      </a:pPr>
                      <a:r>
                        <a:rPr lang="es-MX" sz="1000" dirty="0">
                          <a:effectLst/>
                        </a:rPr>
                        <a:t>REQ-NF02</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300"/>
                        </a:spcAft>
                      </a:pPr>
                      <a:r>
                        <a:rPr lang="es-US" sz="1100" dirty="0">
                          <a:effectLst/>
                        </a:rPr>
                        <a:t>El sistema debe tener una disponibilidad del 99,99% de las veces en que un usuario intente accederlo.</a:t>
                      </a:r>
                      <a:endParaRPr lang="es-MX" sz="1100" dirty="0">
                        <a:effectLst/>
                      </a:endParaRPr>
                    </a:p>
                    <a:p>
                      <a:pPr marL="0" marR="0">
                        <a:lnSpc>
                          <a:spcPct val="107000"/>
                        </a:lnSpc>
                        <a:spcBef>
                          <a:spcPts val="0"/>
                        </a:spcBef>
                        <a:spcAft>
                          <a:spcPts val="800"/>
                        </a:spcAft>
                      </a:pPr>
                      <a:r>
                        <a:rPr lang="es-MX" sz="1100" dirty="0">
                          <a:effectLst/>
                        </a:rPr>
                        <a:t> </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90438544"/>
                  </a:ext>
                </a:extLst>
              </a:tr>
              <a:tr h="443869">
                <a:tc>
                  <a:txBody>
                    <a:bodyPr/>
                    <a:lstStyle/>
                    <a:p>
                      <a:pPr marL="0" marR="0">
                        <a:lnSpc>
                          <a:spcPct val="107000"/>
                        </a:lnSpc>
                        <a:spcBef>
                          <a:spcPts val="0"/>
                        </a:spcBef>
                        <a:spcAft>
                          <a:spcPts val="800"/>
                        </a:spcAft>
                      </a:pPr>
                      <a:r>
                        <a:rPr lang="es-MX" sz="1000" dirty="0">
                          <a:effectLst/>
                        </a:rPr>
                        <a:t>REQ-NFD1</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Los contenedores deben de ser fáciles de usar</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17187119"/>
                  </a:ext>
                </a:extLst>
              </a:tr>
              <a:tr h="712751">
                <a:tc>
                  <a:txBody>
                    <a:bodyPr/>
                    <a:lstStyle/>
                    <a:p>
                      <a:pPr marL="0" marR="0">
                        <a:lnSpc>
                          <a:spcPct val="107000"/>
                        </a:lnSpc>
                        <a:spcBef>
                          <a:spcPts val="0"/>
                        </a:spcBef>
                        <a:spcAft>
                          <a:spcPts val="800"/>
                        </a:spcAft>
                      </a:pPr>
                      <a:r>
                        <a:rPr lang="es-MX" sz="1000" dirty="0">
                          <a:effectLst/>
                        </a:rPr>
                        <a:t>REQ-NFD2</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El dispositivo medidor de nivel de residuos, debe de comunicarse con un Gateway a una distancia mínima de 120 metros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65829693"/>
                  </a:ext>
                </a:extLst>
              </a:tr>
              <a:tr h="428675">
                <a:tc>
                  <a:txBody>
                    <a:bodyPr/>
                    <a:lstStyle/>
                    <a:p>
                      <a:pPr marL="0" marR="0">
                        <a:lnSpc>
                          <a:spcPct val="107000"/>
                        </a:lnSpc>
                        <a:spcBef>
                          <a:spcPts val="0"/>
                        </a:spcBef>
                        <a:spcAft>
                          <a:spcPts val="800"/>
                        </a:spcAft>
                      </a:pPr>
                      <a:r>
                        <a:rPr lang="es-MX" sz="1000" dirty="0">
                          <a:effectLst/>
                        </a:rPr>
                        <a:t>REQ-NFG1</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El sistema debe proporcionar mensajes de error que sean informativos y orientados a usuario final.</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06051951"/>
                  </a:ext>
                </a:extLst>
              </a:tr>
              <a:tr h="647878">
                <a:tc>
                  <a:txBody>
                    <a:bodyPr/>
                    <a:lstStyle/>
                    <a:p>
                      <a:pPr marL="0" marR="0">
                        <a:lnSpc>
                          <a:spcPct val="107000"/>
                        </a:lnSpc>
                        <a:spcBef>
                          <a:spcPts val="0"/>
                        </a:spcBef>
                        <a:spcAft>
                          <a:spcPts val="800"/>
                        </a:spcAft>
                      </a:pPr>
                      <a:r>
                        <a:rPr lang="es-MX" sz="1000" dirty="0">
                          <a:effectLst/>
                        </a:rPr>
                        <a:t>REQ-NFS1</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Si se identifican ataques de seguridad o brecha del sistema, el mismo no continuará operando hasta ser desbloqueado por un administrador de seguridad.</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77616739"/>
                  </a:ext>
                </a:extLst>
              </a:tr>
              <a:tr h="471611">
                <a:tc>
                  <a:txBody>
                    <a:bodyPr/>
                    <a:lstStyle/>
                    <a:p>
                      <a:pPr marL="0" marR="0">
                        <a:lnSpc>
                          <a:spcPct val="107000"/>
                        </a:lnSpc>
                        <a:spcBef>
                          <a:spcPts val="0"/>
                        </a:spcBef>
                        <a:spcAft>
                          <a:spcPts val="800"/>
                        </a:spcAft>
                      </a:pPr>
                      <a:r>
                        <a:rPr lang="es-MX" sz="1000" dirty="0">
                          <a:effectLst/>
                        </a:rPr>
                        <a:t>REQ-NFS2</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dirty="0">
                          <a:effectLst/>
                        </a:rPr>
                        <a:t>Cliente: Jorge Bonalez</a:t>
                      </a:r>
                      <a:endParaRPr lang="es-MX" sz="11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Los permisos de acceso al sistema podrán ser cambiados solamente por el administrador de acceso a datos.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8232143"/>
                  </a:ext>
                </a:extLst>
              </a:tr>
            </a:tbl>
          </a:graphicData>
        </a:graphic>
      </p:graphicFrame>
    </p:spTree>
    <p:extLst>
      <p:ext uri="{BB962C8B-B14F-4D97-AF65-F5344CB8AC3E}">
        <p14:creationId xmlns:p14="http://schemas.microsoft.com/office/powerpoint/2010/main" val="1858607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Alcance</a:t>
            </a:r>
          </a:p>
        </p:txBody>
      </p:sp>
      <p:sp>
        <p:nvSpPr>
          <p:cNvPr id="3" name="Marcador de contenido 2"/>
          <p:cNvSpPr>
            <a:spLocks noGrp="1"/>
          </p:cNvSpPr>
          <p:nvPr>
            <p:ph idx="1"/>
          </p:nvPr>
        </p:nvSpPr>
        <p:spPr>
          <a:xfrm>
            <a:off x="152400" y="1066800"/>
            <a:ext cx="8915400" cy="5059363"/>
          </a:xfrm>
        </p:spPr>
        <p:txBody>
          <a:bodyPr/>
          <a:lstStyle/>
          <a:p>
            <a:pPr marL="0" indent="0">
              <a:buNone/>
            </a:pPr>
            <a:r>
              <a:rPr lang="es-ES_tradnl" sz="2000" b="1" dirty="0"/>
              <a:t>Alcance del proyecto:</a:t>
            </a:r>
          </a:p>
          <a:p>
            <a:pPr marL="0" indent="0">
              <a:buNone/>
            </a:pPr>
            <a:endParaRPr lang="es-ES_tradnl" sz="2000" b="1" dirty="0"/>
          </a:p>
          <a:p>
            <a:pPr marL="0" indent="0" algn="just">
              <a:buNone/>
            </a:pPr>
            <a:r>
              <a:rPr lang="es-MX" sz="2000" dirty="0"/>
              <a:t>Diseñar y construir un sistema el cual genere la 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p>
          <a:p>
            <a:pPr marL="0" indent="0">
              <a:buNone/>
            </a:pPr>
            <a:endParaRPr lang="es-MX" sz="2000" dirty="0"/>
          </a:p>
          <a:p>
            <a:pPr marL="0" indent="0">
              <a:buNone/>
            </a:pPr>
            <a:endParaRPr lang="en-US" sz="2000" dirty="0"/>
          </a:p>
          <a:p>
            <a:pPr marL="0" indent="0">
              <a:buNone/>
            </a:pPr>
            <a:endParaRPr lang="es-ES_tradnl" sz="1200" dirty="0"/>
          </a:p>
        </p:txBody>
      </p:sp>
    </p:spTree>
    <p:extLst>
      <p:ext uri="{BB962C8B-B14F-4D97-AF65-F5344CB8AC3E}">
        <p14:creationId xmlns:p14="http://schemas.microsoft.com/office/powerpoint/2010/main" val="33330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Alcance</a:t>
            </a:r>
          </a:p>
        </p:txBody>
      </p:sp>
      <p:sp>
        <p:nvSpPr>
          <p:cNvPr id="3" name="Marcador de contenido 2"/>
          <p:cNvSpPr>
            <a:spLocks noGrp="1"/>
          </p:cNvSpPr>
          <p:nvPr>
            <p:ph idx="1"/>
          </p:nvPr>
        </p:nvSpPr>
        <p:spPr>
          <a:xfrm>
            <a:off x="228600" y="1219200"/>
            <a:ext cx="8229600" cy="4525963"/>
          </a:xfrm>
        </p:spPr>
        <p:txBody>
          <a:bodyPr/>
          <a:lstStyle/>
          <a:p>
            <a:pPr marL="0" indent="0">
              <a:buNone/>
            </a:pPr>
            <a:endParaRPr lang="es-MX" sz="1800" b="1" dirty="0"/>
          </a:p>
          <a:p>
            <a:pPr marL="0" indent="0">
              <a:buNone/>
            </a:pPr>
            <a:r>
              <a:rPr lang="es-MX" sz="1800" b="1" dirty="0"/>
              <a:t>Dentro del alcance:</a:t>
            </a:r>
          </a:p>
          <a:p>
            <a:pPr marL="0" lvl="0" indent="0">
              <a:buNone/>
            </a:pPr>
            <a:r>
              <a:rPr lang="es-MX" sz="1800" dirty="0"/>
              <a:t>Diseño del Hardware para la medición de los contenedores y la comunicación con la nube.</a:t>
            </a:r>
          </a:p>
          <a:p>
            <a:pPr marL="0" lvl="0" indent="0">
              <a:buNone/>
            </a:pPr>
            <a:r>
              <a:rPr lang="es-MX" sz="1800" dirty="0"/>
              <a:t>Diseño del software para procesar la información del sensor de medición y gestionar la comunicación con la nube.</a:t>
            </a:r>
          </a:p>
          <a:p>
            <a:pPr marL="0" lvl="0" indent="0">
              <a:buNone/>
            </a:pPr>
            <a:r>
              <a:rPr lang="es-MX" sz="1800" dirty="0"/>
              <a:t>Diseño y programación del algoritmo para generar la mejor ruta de recolección.</a:t>
            </a:r>
          </a:p>
          <a:p>
            <a:pPr marL="0" indent="0">
              <a:buNone/>
            </a:pPr>
            <a:r>
              <a:rPr lang="es-MX" sz="1800" dirty="0"/>
              <a:t> </a:t>
            </a:r>
          </a:p>
          <a:p>
            <a:pPr marL="0" indent="0">
              <a:buNone/>
            </a:pPr>
            <a:r>
              <a:rPr lang="es-MX" sz="1800" b="1" dirty="0"/>
              <a:t>Fuera del alcance:</a:t>
            </a:r>
          </a:p>
          <a:p>
            <a:pPr marL="0" lvl="0" indent="0">
              <a:buNone/>
            </a:pPr>
            <a:r>
              <a:rPr lang="es-MX" sz="1800" dirty="0"/>
              <a:t>Servicio de la nube.</a:t>
            </a:r>
          </a:p>
          <a:p>
            <a:pPr marL="0" lvl="0" indent="0">
              <a:buNone/>
            </a:pPr>
            <a:r>
              <a:rPr lang="es-MX" sz="1800" dirty="0"/>
              <a:t>Los contenedores.</a:t>
            </a:r>
          </a:p>
          <a:p>
            <a:pPr marL="0" lvl="0" indent="0">
              <a:buNone/>
            </a:pPr>
            <a:r>
              <a:rPr lang="es-MX" sz="1800" dirty="0"/>
              <a:t>Los camiones recolectores</a:t>
            </a:r>
          </a:p>
          <a:p>
            <a:pPr marL="0" indent="0">
              <a:buNone/>
            </a:pPr>
            <a:endParaRPr lang="es-ES_tradnl" dirty="0"/>
          </a:p>
        </p:txBody>
      </p:sp>
    </p:spTree>
    <p:extLst>
      <p:ext uri="{BB962C8B-B14F-4D97-AF65-F5344CB8AC3E}">
        <p14:creationId xmlns:p14="http://schemas.microsoft.com/office/powerpoint/2010/main" val="1457503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WBS</a:t>
            </a:r>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458200" cy="4262437"/>
          </a:xfrm>
          <a:prstGeom prst="rect">
            <a:avLst/>
          </a:prstGeom>
          <a:noFill/>
          <a:ln>
            <a:noFill/>
          </a:ln>
        </p:spPr>
      </p:pic>
    </p:spTree>
    <p:extLst>
      <p:ext uri="{BB962C8B-B14F-4D97-AF65-F5344CB8AC3E}">
        <p14:creationId xmlns:p14="http://schemas.microsoft.com/office/powerpoint/2010/main" val="1807273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Actividades</a:t>
            </a:r>
          </a:p>
        </p:txBody>
      </p:sp>
      <p:sp>
        <p:nvSpPr>
          <p:cNvPr id="3" name="Marcador de contenido 2"/>
          <p:cNvSpPr>
            <a:spLocks noGrp="1"/>
          </p:cNvSpPr>
          <p:nvPr>
            <p:ph idx="1"/>
          </p:nvPr>
        </p:nvSpPr>
        <p:spPr>
          <a:xfrm>
            <a:off x="228600" y="1143000"/>
            <a:ext cx="8458200" cy="4983163"/>
          </a:xfrm>
        </p:spPr>
        <p:txBody>
          <a:bodyPr/>
          <a:lstStyle/>
          <a:p>
            <a:pPr marL="0" indent="0">
              <a:buNone/>
            </a:pPr>
            <a:r>
              <a:rPr lang="es-MX" sz="1400" b="1" dirty="0"/>
              <a:t>Ejecución del proyecto:</a:t>
            </a:r>
          </a:p>
          <a:p>
            <a:pPr marL="0" indent="0">
              <a:buNone/>
            </a:pPr>
            <a:r>
              <a:rPr lang="es-MX" sz="1400" dirty="0"/>
              <a:t>El proyecto se dividió en tres partes: Dispositivo medidor de nivel de residuos, Gateway (Administrador de dispositivos) y sistema de recolección</a:t>
            </a:r>
            <a:endParaRPr lang="es-MX" sz="1400" b="1" dirty="0"/>
          </a:p>
          <a:p>
            <a:pPr marL="0" indent="0">
              <a:buNone/>
            </a:pPr>
            <a:r>
              <a:rPr lang="es-MX" sz="1400" b="1" dirty="0"/>
              <a:t>Dispositivo medidor de nivel de residuos</a:t>
            </a:r>
          </a:p>
          <a:p>
            <a:pPr marL="228600" indent="-228600">
              <a:buAutoNum type="arabicPeriod"/>
            </a:pPr>
            <a:r>
              <a:rPr lang="es-MX" sz="1400" b="1" dirty="0"/>
              <a:t>Conceptualización:</a:t>
            </a:r>
          </a:p>
          <a:p>
            <a:pPr marL="0" indent="0">
              <a:buNone/>
            </a:pPr>
            <a:r>
              <a:rPr lang="es-MX" sz="1400" b="1" dirty="0"/>
              <a:t>	Lista de actividades:</a:t>
            </a:r>
          </a:p>
          <a:p>
            <a:pPr lvl="1">
              <a:buFont typeface="Arial" panose="020B0604020202020204" pitchFamily="34" charset="0"/>
              <a:buChar char="•"/>
            </a:pPr>
            <a:r>
              <a:rPr lang="es-MX" sz="1400" dirty="0"/>
              <a:t>Descripción de requisitos funcionales y no funcionales</a:t>
            </a:r>
          </a:p>
          <a:p>
            <a:pPr lvl="1">
              <a:buFont typeface="Arial" panose="020B0604020202020204" pitchFamily="34" charset="0"/>
              <a:buChar char="•"/>
            </a:pPr>
            <a:r>
              <a:rPr lang="es-MX" sz="1400" dirty="0"/>
              <a:t>Evaluación y elección de protocolo de red inalámbrico a utilizar.</a:t>
            </a:r>
          </a:p>
          <a:p>
            <a:pPr lvl="1">
              <a:buFont typeface="Arial" panose="020B0604020202020204" pitchFamily="34" charset="0"/>
              <a:buChar char="•"/>
            </a:pPr>
            <a:r>
              <a:rPr lang="es-MX" sz="1400" dirty="0"/>
              <a:t>Evaluación de tecnologías que trabajen con el protocolo elegido.</a:t>
            </a:r>
          </a:p>
          <a:p>
            <a:pPr lvl="1">
              <a:buFont typeface="Arial" panose="020B0604020202020204" pitchFamily="34" charset="0"/>
              <a:buChar char="•"/>
            </a:pPr>
            <a:r>
              <a:rPr lang="es-MX" sz="1400" dirty="0"/>
              <a:t>Evaluación de sensores de medición en el Mercado.</a:t>
            </a:r>
          </a:p>
          <a:p>
            <a:pPr lvl="1">
              <a:buFont typeface="Arial" panose="020B0604020202020204" pitchFamily="34" charset="0"/>
              <a:buChar char="•"/>
            </a:pPr>
            <a:r>
              <a:rPr lang="es-MX" sz="1400" dirty="0"/>
              <a:t>Evaluación de Microcontroladores en el Mercado.</a:t>
            </a:r>
          </a:p>
          <a:p>
            <a:pPr marL="0" indent="0">
              <a:buNone/>
            </a:pPr>
            <a:r>
              <a:rPr lang="es-MX" sz="1400" b="1" dirty="0"/>
              <a:t>2.     Elaboración:</a:t>
            </a:r>
          </a:p>
          <a:p>
            <a:pPr marL="0" indent="0">
              <a:buNone/>
            </a:pPr>
            <a:r>
              <a:rPr lang="es-MX" sz="1400" b="1" dirty="0"/>
              <a:t>	Lista de actividades:</a:t>
            </a:r>
          </a:p>
          <a:p>
            <a:pPr lvl="1">
              <a:buFont typeface="Arial" panose="020B0604020202020204" pitchFamily="34" charset="0"/>
              <a:buChar char="•"/>
            </a:pPr>
            <a:r>
              <a:rPr lang="es-MX" sz="1400" dirty="0"/>
              <a:t>Diseño y análisis de Hardware del dispositivo a nivel de bloques.</a:t>
            </a:r>
          </a:p>
          <a:p>
            <a:pPr lvl="1">
              <a:buFont typeface="Arial" panose="020B0604020202020204" pitchFamily="34" charset="0"/>
              <a:buChar char="•"/>
            </a:pPr>
            <a:r>
              <a:rPr lang="es-MX" sz="1400" dirty="0"/>
              <a:t>Diagrama a bloques de periféricos en el Firmware.</a:t>
            </a:r>
          </a:p>
          <a:p>
            <a:pPr lvl="1">
              <a:buFont typeface="Arial" panose="020B0604020202020204" pitchFamily="34" charset="0"/>
              <a:buChar char="•"/>
            </a:pPr>
            <a:r>
              <a:rPr lang="es-MX" sz="1400" dirty="0"/>
              <a:t>Diseño de Maquina de estados de Firmware de dispositivos.</a:t>
            </a:r>
          </a:p>
          <a:p>
            <a:pPr lvl="1">
              <a:buFont typeface="Arial" panose="020B0604020202020204" pitchFamily="34" charset="0"/>
              <a:buChar char="•"/>
            </a:pPr>
            <a:r>
              <a:rPr lang="es-MX" sz="1400" dirty="0"/>
              <a:t>Diseño de esquemático eléctrico de dispositivo.</a:t>
            </a:r>
          </a:p>
          <a:p>
            <a:pPr lvl="1">
              <a:buFont typeface="Arial" panose="020B0604020202020204" pitchFamily="34" charset="0"/>
              <a:buChar char="•"/>
            </a:pPr>
            <a:r>
              <a:rPr lang="es-MX" sz="1400" dirty="0"/>
              <a:t>Diseño de Layout del dispositivo.</a:t>
            </a:r>
          </a:p>
          <a:p>
            <a:endParaRPr lang="es-ES_tradnl" sz="1100" dirty="0"/>
          </a:p>
        </p:txBody>
      </p:sp>
    </p:spTree>
    <p:extLst>
      <p:ext uri="{BB962C8B-B14F-4D97-AF65-F5344CB8AC3E}">
        <p14:creationId xmlns:p14="http://schemas.microsoft.com/office/powerpoint/2010/main" val="1132279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Actividades</a:t>
            </a:r>
          </a:p>
        </p:txBody>
      </p:sp>
      <p:sp>
        <p:nvSpPr>
          <p:cNvPr id="3" name="Marcador de contenido 2"/>
          <p:cNvSpPr>
            <a:spLocks noGrp="1"/>
          </p:cNvSpPr>
          <p:nvPr>
            <p:ph idx="1"/>
          </p:nvPr>
        </p:nvSpPr>
        <p:spPr>
          <a:xfrm>
            <a:off x="228600" y="990600"/>
            <a:ext cx="8458200" cy="4983163"/>
          </a:xfrm>
        </p:spPr>
        <p:txBody>
          <a:bodyPr/>
          <a:lstStyle/>
          <a:p>
            <a:pPr marL="228600" lvl="0" indent="-228600">
              <a:buFont typeface="+mj-lt"/>
              <a:buAutoNum type="arabicPeriod" startAt="3"/>
            </a:pPr>
            <a:r>
              <a:rPr lang="es-MX" sz="1300" b="1" dirty="0"/>
              <a:t>Construcción: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Simulación eléctrica de circuito.</a:t>
            </a:r>
          </a:p>
          <a:p>
            <a:pPr marL="571500" lvl="1" indent="-171450">
              <a:buFont typeface="Arial" panose="020B0604020202020204" pitchFamily="34" charset="0"/>
              <a:buChar char="•"/>
            </a:pPr>
            <a:r>
              <a:rPr lang="es-MX" sz="1300" dirty="0"/>
              <a:t>Diseño de máquina de estados y funciones de Firmware.</a:t>
            </a:r>
          </a:p>
          <a:p>
            <a:pPr marL="571500" lvl="1" indent="-171450">
              <a:buFont typeface="Arial" panose="020B0604020202020204" pitchFamily="34" charset="0"/>
              <a:buChar char="•"/>
            </a:pPr>
            <a:r>
              <a:rPr lang="es-MX" sz="1300" dirty="0"/>
              <a:t>Implementación de modos de bajo consumo en Microcontrolador.</a:t>
            </a:r>
          </a:p>
          <a:p>
            <a:pPr marL="571500" lvl="1" indent="-171450">
              <a:buFont typeface="Arial" panose="020B0604020202020204" pitchFamily="34" charset="0"/>
              <a:buChar char="•"/>
            </a:pPr>
            <a:r>
              <a:rPr lang="es-MX" sz="1300" dirty="0"/>
              <a:t>Desarrollo de bootloader en Microcontrolador.</a:t>
            </a:r>
          </a:p>
          <a:p>
            <a:pPr marL="571500" lvl="1" indent="-171450">
              <a:buFont typeface="Arial" panose="020B0604020202020204" pitchFamily="34" charset="0"/>
              <a:buChar char="•"/>
            </a:pPr>
            <a:r>
              <a:rPr lang="es-MX" sz="1300" dirty="0"/>
              <a:t>Diseño de molde para el dispositivo.</a:t>
            </a:r>
          </a:p>
          <a:p>
            <a:pPr marL="571500" lvl="1" indent="-171450">
              <a:buFont typeface="Arial" panose="020B0604020202020204" pitchFamily="34" charset="0"/>
              <a:buChar char="•"/>
            </a:pPr>
            <a:r>
              <a:rPr lang="es-MX" sz="1300" dirty="0"/>
              <a:t>Simulaciones de diseño del molde.</a:t>
            </a:r>
          </a:p>
          <a:p>
            <a:pPr marL="571500" lvl="1" indent="-171450">
              <a:buFont typeface="Arial" panose="020B0604020202020204" pitchFamily="34" charset="0"/>
              <a:buChar char="•"/>
            </a:pPr>
            <a:r>
              <a:rPr lang="es-MX" sz="1300" dirty="0"/>
              <a:t>Impresión en 3D de molde para dispositivo.</a:t>
            </a:r>
          </a:p>
          <a:p>
            <a:pPr marL="571500" lvl="1" indent="-171450">
              <a:buFont typeface="Arial" panose="020B0604020202020204" pitchFamily="34" charset="0"/>
              <a:buChar char="•"/>
            </a:pPr>
            <a:r>
              <a:rPr lang="es-MX" sz="1300" dirty="0"/>
              <a:t>Pruebas funcionales de Firmware.</a:t>
            </a:r>
          </a:p>
          <a:p>
            <a:pPr marL="571500" lvl="1" indent="-171450">
              <a:buFont typeface="Arial" panose="020B0604020202020204" pitchFamily="34" charset="0"/>
              <a:buChar char="•"/>
            </a:pPr>
            <a:r>
              <a:rPr lang="es-MX" sz="1300" dirty="0"/>
              <a:t>Pruebas de firmware.</a:t>
            </a:r>
          </a:p>
          <a:p>
            <a:pPr marL="571500" lvl="1" indent="-171450">
              <a:buFont typeface="Arial" panose="020B0604020202020204" pitchFamily="34" charset="0"/>
              <a:buChar char="•"/>
            </a:pPr>
            <a:r>
              <a:rPr lang="es-MX" sz="1300" dirty="0"/>
              <a:t>Corrección de Bugs.</a:t>
            </a:r>
          </a:p>
          <a:p>
            <a:pPr marL="571500" lvl="1" indent="-171450">
              <a:buFont typeface="Arial" panose="020B0604020202020204" pitchFamily="34" charset="0"/>
              <a:buChar char="•"/>
            </a:pPr>
            <a:r>
              <a:rPr lang="es-MX" sz="1300" dirty="0"/>
              <a:t>Pruebas de comunicación entre radio local en pc hacia radio remoto.</a:t>
            </a:r>
          </a:p>
          <a:p>
            <a:pPr marL="571500" lvl="1" indent="-171450">
              <a:buFont typeface="Arial" panose="020B0604020202020204" pitchFamily="34" charset="0"/>
              <a:buChar char="•"/>
            </a:pPr>
            <a:r>
              <a:rPr lang="es-MX" sz="1300" dirty="0"/>
              <a:t>Pruebas funcionales entre radio local en pc hacia radio remoto.</a:t>
            </a:r>
          </a:p>
          <a:p>
            <a:pPr marL="571500" lvl="1" indent="-171450">
              <a:buFont typeface="Arial" panose="020B0604020202020204" pitchFamily="34" charset="0"/>
              <a:buChar char="•"/>
            </a:pPr>
            <a:r>
              <a:rPr lang="es-MX" sz="1300" dirty="0"/>
              <a:t>Unión de molde con los componentes.</a:t>
            </a:r>
          </a:p>
          <a:p>
            <a:pPr marL="228600" lvl="0" indent="-228600">
              <a:buFont typeface="+mj-lt"/>
              <a:buAutoNum type="arabicPeriod" startAt="4"/>
            </a:pPr>
            <a:r>
              <a:rPr lang="es-MX" sz="1300" b="1" dirty="0"/>
              <a:t>Transición: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Producto versión 1.0</a:t>
            </a:r>
          </a:p>
          <a:p>
            <a:pPr marL="571500" lvl="1" indent="-171450">
              <a:buFont typeface="Arial" panose="020B0604020202020204" pitchFamily="34" charset="0"/>
              <a:buChar char="•"/>
            </a:pPr>
            <a:r>
              <a:rPr lang="es-MX" sz="1300" dirty="0"/>
              <a:t>Documentación de código de Firmware.</a:t>
            </a:r>
          </a:p>
          <a:p>
            <a:pPr marL="571500" lvl="1" indent="-171450">
              <a:buFont typeface="Arial" panose="020B0604020202020204" pitchFamily="34" charset="0"/>
              <a:buChar char="•"/>
            </a:pPr>
            <a:r>
              <a:rPr lang="es-MX" sz="1300" dirty="0"/>
              <a:t>Documentación de hardware.</a:t>
            </a:r>
          </a:p>
          <a:p>
            <a:pPr marL="571500" lvl="1" indent="-171450">
              <a:buFont typeface="Arial" panose="020B0604020202020204" pitchFamily="34" charset="0"/>
              <a:buChar char="•"/>
            </a:pPr>
            <a:r>
              <a:rPr lang="es-MX" sz="1300" dirty="0"/>
              <a:t>Documentación de diseño de molde.</a:t>
            </a:r>
          </a:p>
          <a:p>
            <a:pPr marL="0" indent="0">
              <a:buNone/>
            </a:pPr>
            <a:r>
              <a:rPr lang="es-MX" sz="1300" dirty="0"/>
              <a:t> </a:t>
            </a:r>
          </a:p>
          <a:p>
            <a:endParaRPr lang="es-ES_tradnl" sz="500" dirty="0"/>
          </a:p>
        </p:txBody>
      </p:sp>
    </p:spTree>
    <p:extLst>
      <p:ext uri="{BB962C8B-B14F-4D97-AF65-F5344CB8AC3E}">
        <p14:creationId xmlns:p14="http://schemas.microsoft.com/office/powerpoint/2010/main" val="386644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Actividades</a:t>
            </a:r>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100" dirty="0"/>
              <a:t> </a:t>
            </a:r>
            <a:r>
              <a:rPr lang="es-MX" sz="1100" b="1" dirty="0"/>
              <a:t>Gateway (Administrador de dispositivos)</a:t>
            </a:r>
          </a:p>
          <a:p>
            <a:pPr marL="228600" indent="-228600">
              <a:buFont typeface="+mj-lt"/>
              <a:buAutoNum type="arabicPeriod"/>
            </a:pPr>
            <a:r>
              <a:rPr lang="es-MX" sz="1100" b="1" dirty="0"/>
              <a:t>Conceptualización</a:t>
            </a:r>
          </a:p>
          <a:p>
            <a:pPr marL="0" indent="0">
              <a:buNone/>
            </a:pPr>
            <a:r>
              <a:rPr lang="es-MX" sz="1100" b="1" dirty="0"/>
              <a:t>Lista de actividades:</a:t>
            </a:r>
          </a:p>
          <a:p>
            <a:pPr marL="571500" lvl="1" indent="-171450">
              <a:buFont typeface="Arial" panose="020B0604020202020204" pitchFamily="34" charset="0"/>
              <a:buChar char="•"/>
            </a:pPr>
            <a:r>
              <a:rPr lang="es-MX" sz="1100" dirty="0"/>
              <a:t>Descripción de requisitos funcionales y no funcionales</a:t>
            </a:r>
          </a:p>
          <a:p>
            <a:pPr marL="571500" lvl="1" indent="-171450">
              <a:buFont typeface="Arial" panose="020B0604020202020204" pitchFamily="34" charset="0"/>
              <a:buChar char="•"/>
            </a:pPr>
            <a:r>
              <a:rPr lang="es-MX" sz="1100" dirty="0"/>
              <a:t>Evaluación y elección de protocolo de red inalámbrico a utilizar.</a:t>
            </a:r>
          </a:p>
          <a:p>
            <a:pPr marL="571500" lvl="1" indent="-171450">
              <a:buFont typeface="Arial" panose="020B0604020202020204" pitchFamily="34" charset="0"/>
              <a:buChar char="•"/>
            </a:pPr>
            <a:r>
              <a:rPr lang="es-MX" sz="1100" dirty="0"/>
              <a:t>Elaboración</a:t>
            </a:r>
          </a:p>
          <a:p>
            <a:pPr marL="0" indent="0">
              <a:buNone/>
            </a:pPr>
            <a:r>
              <a:rPr lang="es-MX" sz="1100" b="1" dirty="0"/>
              <a:t>Lista de actividades:</a:t>
            </a:r>
          </a:p>
          <a:p>
            <a:pPr marL="571500" lvl="1" indent="-171450">
              <a:buFont typeface="Arial" panose="020B0604020202020204" pitchFamily="34" charset="0"/>
              <a:buChar char="•"/>
            </a:pPr>
            <a:r>
              <a:rPr lang="es-MX" sz="1100" dirty="0"/>
              <a:t>Diagrama de script para la administración de la red.</a:t>
            </a:r>
          </a:p>
          <a:p>
            <a:pPr marL="571500" lvl="1" indent="-171450">
              <a:buFont typeface="Arial" panose="020B0604020202020204" pitchFamily="34" charset="0"/>
              <a:buChar char="•"/>
            </a:pPr>
            <a:r>
              <a:rPr lang="es-MX" sz="1100" dirty="0"/>
              <a:t>Diagrama de script para la comunicación entre clientes de server con dispositivos finales.</a:t>
            </a:r>
          </a:p>
          <a:p>
            <a:pPr marL="571500" lvl="1" indent="-171450">
              <a:buFont typeface="Arial" panose="020B0604020202020204" pitchFamily="34" charset="0"/>
              <a:buChar char="•"/>
            </a:pPr>
            <a:r>
              <a:rPr lang="es-MX" sz="1100" dirty="0"/>
              <a:t>Diagrama de script para la actualización de firmware de dispositivos finales.</a:t>
            </a:r>
          </a:p>
          <a:p>
            <a:pPr marL="571500" lvl="1" indent="-171450">
              <a:buFont typeface="Arial" panose="020B0604020202020204" pitchFamily="34" charset="0"/>
              <a:buChar char="•"/>
            </a:pPr>
            <a:r>
              <a:rPr lang="es-MX" sz="1100" dirty="0"/>
              <a:t>Diagrama de script para la actualización remota de scripts en Gateway.</a:t>
            </a:r>
          </a:p>
          <a:p>
            <a:pPr marL="571500" lvl="1" indent="-171450">
              <a:buFont typeface="Arial" panose="020B0604020202020204" pitchFamily="34" charset="0"/>
              <a:buChar char="•"/>
            </a:pPr>
            <a:r>
              <a:rPr lang="es-MX" sz="1100" dirty="0"/>
              <a:t>Implementación de scripts.</a:t>
            </a:r>
          </a:p>
          <a:p>
            <a:pPr marL="228600" indent="-228600">
              <a:buFont typeface="+mj-lt"/>
              <a:buAutoNum type="arabicPeriod" startAt="2"/>
            </a:pPr>
            <a:r>
              <a:rPr lang="es-MX" sz="1100" b="1" dirty="0"/>
              <a:t>Construcción</a:t>
            </a:r>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a:t>Pruebas de rango de alcance con dispositivos finales.</a:t>
            </a:r>
          </a:p>
          <a:p>
            <a:pPr marL="571500" lvl="1" indent="-171450">
              <a:buFont typeface="Arial" panose="020B0604020202020204" pitchFamily="34" charset="0"/>
              <a:buChar char="•"/>
            </a:pPr>
            <a:r>
              <a:rPr lang="es-MX" sz="1100" dirty="0"/>
              <a:t>Pruebas de comunicación en ambiente urbano con línea de vista.</a:t>
            </a:r>
          </a:p>
          <a:p>
            <a:pPr marL="571500" lvl="1" indent="-171450">
              <a:buFont typeface="Arial" panose="020B0604020202020204" pitchFamily="34" charset="0"/>
              <a:buChar char="•"/>
            </a:pPr>
            <a:r>
              <a:rPr lang="es-MX" sz="1100" dirty="0"/>
              <a:t>Pruebas de comunicación en ambiente urbano sin línea de vista.</a:t>
            </a:r>
          </a:p>
          <a:p>
            <a:pPr marL="571500" lvl="1" indent="-171450">
              <a:buFont typeface="Arial" panose="020B0604020202020204" pitchFamily="34" charset="0"/>
              <a:buChar char="•"/>
            </a:pPr>
            <a:r>
              <a:rPr lang="es-MX" sz="1100" dirty="0"/>
              <a:t>Pruebas de actualización de firmware remoto.</a:t>
            </a:r>
          </a:p>
          <a:p>
            <a:pPr marL="571500" lvl="1" indent="-171450">
              <a:buFont typeface="Arial" panose="020B0604020202020204" pitchFamily="34" charset="0"/>
              <a:buChar char="•"/>
            </a:pPr>
            <a:r>
              <a:rPr lang="es-MX" sz="1100" dirty="0"/>
              <a:t>Pruebas de comunicación entre múltiples dispositivos finales.</a:t>
            </a:r>
          </a:p>
          <a:p>
            <a:pPr marL="571500" lvl="1" indent="-171450">
              <a:buFont typeface="Arial" panose="020B0604020202020204" pitchFamily="34" charset="0"/>
              <a:buChar char="•"/>
            </a:pPr>
            <a:r>
              <a:rPr lang="es-MX" sz="1100" dirty="0"/>
              <a:t>Documentación de resultado de pruebas</a:t>
            </a:r>
          </a:p>
          <a:p>
            <a:pPr marL="228600" indent="-228600">
              <a:buFont typeface="+mj-lt"/>
              <a:buAutoNum type="arabicPeriod" startAt="3"/>
            </a:pPr>
            <a:r>
              <a:rPr lang="es-MX" sz="1100" b="1" dirty="0"/>
              <a:t>Transición</a:t>
            </a:r>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a:t>Release del producto versión 1.0</a:t>
            </a:r>
          </a:p>
          <a:p>
            <a:pPr marL="571500" lvl="1" indent="-171450">
              <a:buFont typeface="Arial" panose="020B0604020202020204" pitchFamily="34" charset="0"/>
              <a:buChar char="•"/>
            </a:pPr>
            <a:r>
              <a:rPr lang="es-MX" sz="1100" dirty="0"/>
              <a:t>Documentación de scripts.</a:t>
            </a:r>
          </a:p>
          <a:p>
            <a:pPr marL="571500" lvl="1" indent="-171450">
              <a:buFont typeface="Arial" panose="020B0604020202020204" pitchFamily="34" charset="0"/>
              <a:buChar char="•"/>
            </a:pPr>
            <a:r>
              <a:rPr lang="es-MX" sz="1100" dirty="0"/>
              <a:t>Documentación de resultado de pruebas.</a:t>
            </a:r>
          </a:p>
          <a:p>
            <a:endParaRPr lang="es-ES_tradnl" sz="500" dirty="0"/>
          </a:p>
        </p:txBody>
      </p:sp>
    </p:spTree>
    <p:extLst>
      <p:ext uri="{BB962C8B-B14F-4D97-AF65-F5344CB8AC3E}">
        <p14:creationId xmlns:p14="http://schemas.microsoft.com/office/powerpoint/2010/main" val="1361043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Introducción</a:t>
            </a:r>
          </a:p>
        </p:txBody>
      </p:sp>
      <p:sp>
        <p:nvSpPr>
          <p:cNvPr id="3" name="Marcador de contenido 2"/>
          <p:cNvSpPr>
            <a:spLocks noGrp="1"/>
          </p:cNvSpPr>
          <p:nvPr>
            <p:ph idx="1"/>
          </p:nvPr>
        </p:nvSpPr>
        <p:spPr/>
        <p:txBody>
          <a:bodyPr/>
          <a:lstStyle/>
          <a:p>
            <a:pPr marL="0" indent="0" algn="just">
              <a:buNone/>
            </a:pPr>
            <a:r>
              <a:rPr lang="es-ES_tradnl" sz="2800" dirty="0"/>
              <a:t>Este proyecto busca atacar la problemática de que </a:t>
            </a:r>
            <a:r>
              <a:rPr lang="es-MX" sz="2800" dirty="0"/>
              <a:t>en la actualidad los contenedores de los residuos al ser rebasados en su capacidad propician que las personas los dispongan en lugares inadecuados, fomentando la contaminación de fauna y flora, además de propagar agentes contaminantes al entorno, afectando la imagen de las instalaciones y la preservación de la naturaleza.</a:t>
            </a:r>
            <a:endParaRPr lang="es-ES_tradnl" sz="2800" dirty="0"/>
          </a:p>
        </p:txBody>
      </p:sp>
    </p:spTree>
    <p:extLst>
      <p:ext uri="{BB962C8B-B14F-4D97-AF65-F5344CB8AC3E}">
        <p14:creationId xmlns:p14="http://schemas.microsoft.com/office/powerpoint/2010/main" val="87337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Actividades</a:t>
            </a:r>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300" dirty="0"/>
              <a:t> </a:t>
            </a:r>
            <a:r>
              <a:rPr lang="es-MX" sz="1300" b="1" dirty="0"/>
              <a:t>Sistema de recolección</a:t>
            </a:r>
          </a:p>
          <a:p>
            <a:pPr marL="0" indent="0">
              <a:buNone/>
            </a:pPr>
            <a:endParaRPr lang="es-MX" sz="1300" b="1" dirty="0"/>
          </a:p>
          <a:p>
            <a:pPr marL="228600" indent="-228600">
              <a:buFont typeface="+mj-lt"/>
              <a:buAutoNum type="arabicPeriod"/>
            </a:pPr>
            <a:r>
              <a:rPr lang="es-MX" sz="1300" b="1" dirty="0"/>
              <a:t>Conceptualización</a:t>
            </a:r>
          </a:p>
          <a:p>
            <a:pPr marL="571500" lvl="1" indent="-171450">
              <a:buFont typeface="Arial" panose="020B0604020202020204" pitchFamily="34" charset="0"/>
              <a:buChar char="•"/>
            </a:pPr>
            <a:r>
              <a:rPr lang="es-MX" sz="1300" dirty="0"/>
              <a:t>Lista de actividades:</a:t>
            </a:r>
          </a:p>
          <a:p>
            <a:pPr marL="571500" lvl="1" indent="-171450">
              <a:buFont typeface="Arial" panose="020B0604020202020204" pitchFamily="34" charset="0"/>
              <a:buChar char="•"/>
            </a:pPr>
            <a:r>
              <a:rPr lang="es-MX" sz="1300" dirty="0"/>
              <a:t>Descripción de requisitos funcionales y no funcionales</a:t>
            </a:r>
          </a:p>
          <a:p>
            <a:pPr marL="571500" lvl="1" indent="-171450">
              <a:buFont typeface="Arial" panose="020B0604020202020204" pitchFamily="34" charset="0"/>
              <a:buChar char="•"/>
            </a:pPr>
            <a:r>
              <a:rPr lang="es-MX" sz="1300" dirty="0"/>
              <a:t>Arquitectura del sistema.</a:t>
            </a:r>
          </a:p>
          <a:p>
            <a:pPr marL="0" indent="0">
              <a:buNone/>
            </a:pPr>
            <a:endParaRPr lang="es-MX" sz="1300" b="1" dirty="0"/>
          </a:p>
          <a:p>
            <a:pPr marL="228600" indent="-228600">
              <a:buFont typeface="+mj-lt"/>
              <a:buAutoNum type="arabicPeriod" startAt="2"/>
            </a:pPr>
            <a:r>
              <a:rPr lang="es-MX" sz="1300" b="1" dirty="0"/>
              <a:t>Elaboración</a:t>
            </a:r>
          </a:p>
          <a:p>
            <a:pPr marL="0" indent="0">
              <a:buNone/>
            </a:pPr>
            <a:r>
              <a:rPr lang="es-MX" sz="1300" dirty="0"/>
              <a:t>Lista de actividades:</a:t>
            </a:r>
          </a:p>
          <a:p>
            <a:pPr marL="571500" lvl="1" indent="-171450">
              <a:buFont typeface="Arial" panose="020B0604020202020204" pitchFamily="34" charset="0"/>
              <a:buChar char="•"/>
            </a:pPr>
            <a:r>
              <a:rPr lang="es-MX" sz="1300" dirty="0"/>
              <a:t>Diseño de BD</a:t>
            </a:r>
          </a:p>
          <a:p>
            <a:pPr marL="571500" lvl="1" indent="-171450">
              <a:buFont typeface="Arial" panose="020B0604020202020204" pitchFamily="34" charset="0"/>
              <a:buChar char="•"/>
            </a:pPr>
            <a:r>
              <a:rPr lang="es-MX" sz="1300" dirty="0"/>
              <a:t>Diseño de Software</a:t>
            </a:r>
          </a:p>
          <a:p>
            <a:pPr marL="571500" lvl="1" indent="-171450">
              <a:buFont typeface="Arial" panose="020B0604020202020204" pitchFamily="34" charset="0"/>
              <a:buChar char="•"/>
            </a:pPr>
            <a:r>
              <a:rPr lang="es-MX" sz="1300" dirty="0"/>
              <a:t>Diseño de interfaces de comunicaciones</a:t>
            </a:r>
          </a:p>
          <a:p>
            <a:pPr marL="0" indent="0">
              <a:buNone/>
            </a:pPr>
            <a:endParaRPr lang="es-MX" sz="1300" b="1" dirty="0"/>
          </a:p>
          <a:p>
            <a:pPr marL="228600" indent="-228600">
              <a:buFont typeface="+mj-lt"/>
              <a:buAutoNum type="arabicPeriod" startAt="3"/>
            </a:pPr>
            <a:r>
              <a:rPr lang="es-MX" sz="1300" b="1" dirty="0"/>
              <a:t>Construcción</a:t>
            </a:r>
          </a:p>
          <a:p>
            <a:pPr marL="628650" lvl="1" indent="-228600">
              <a:buFont typeface="Arial" panose="020B0604020202020204" pitchFamily="34" charset="0"/>
              <a:buChar char="•"/>
            </a:pPr>
            <a:r>
              <a:rPr lang="es-MX" sz="1300" dirty="0"/>
              <a:t>Lista de actividades:</a:t>
            </a:r>
          </a:p>
          <a:p>
            <a:pPr marL="628650" lvl="1" indent="-228600">
              <a:buFont typeface="Arial" panose="020B0604020202020204" pitchFamily="34" charset="0"/>
              <a:buChar char="•"/>
            </a:pPr>
            <a:r>
              <a:rPr lang="es-MX" sz="1300" dirty="0"/>
              <a:t>Desarrollo de sistema</a:t>
            </a:r>
          </a:p>
          <a:p>
            <a:pPr marL="628650" lvl="1" indent="-228600">
              <a:buFont typeface="Arial" panose="020B0604020202020204" pitchFamily="34" charset="0"/>
              <a:buChar char="•"/>
            </a:pPr>
            <a:r>
              <a:rPr lang="es-MX" sz="1300" dirty="0"/>
              <a:t>Pruebas</a:t>
            </a:r>
          </a:p>
          <a:p>
            <a:pPr marL="0" indent="0">
              <a:buNone/>
            </a:pPr>
            <a:endParaRPr lang="es-MX" sz="1300" b="1" dirty="0"/>
          </a:p>
          <a:p>
            <a:pPr marL="228600" indent="-228600">
              <a:buFont typeface="+mj-lt"/>
              <a:buAutoNum type="arabicPeriod" startAt="4"/>
            </a:pPr>
            <a:r>
              <a:rPr lang="es-MX" sz="1300" b="1" dirty="0"/>
              <a:t>Construcción</a:t>
            </a:r>
          </a:p>
          <a:p>
            <a:pPr marL="400050" lvl="1" indent="0">
              <a:buNone/>
            </a:pPr>
            <a:r>
              <a:rPr lang="es-MX" sz="1300" dirty="0"/>
              <a:t>Iniciar Proceso de patente de producto</a:t>
            </a:r>
          </a:p>
          <a:p>
            <a:endParaRPr lang="es-ES_tradnl" sz="500" dirty="0"/>
          </a:p>
        </p:txBody>
      </p:sp>
    </p:spTree>
    <p:extLst>
      <p:ext uri="{BB962C8B-B14F-4D97-AF65-F5344CB8AC3E}">
        <p14:creationId xmlns:p14="http://schemas.microsoft.com/office/powerpoint/2010/main" val="362602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Recursos</a:t>
            </a:r>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17638"/>
            <a:ext cx="7391400" cy="4221162"/>
          </a:xfrm>
          <a:prstGeom prst="rect">
            <a:avLst/>
          </a:prstGeom>
          <a:noFill/>
          <a:ln>
            <a:noFill/>
          </a:ln>
        </p:spPr>
      </p:pic>
    </p:spTree>
    <p:extLst>
      <p:ext uri="{BB962C8B-B14F-4D97-AF65-F5344CB8AC3E}">
        <p14:creationId xmlns:p14="http://schemas.microsoft.com/office/powerpoint/2010/main" val="1324035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Calendario</a:t>
            </a:r>
          </a:p>
        </p:txBody>
      </p:sp>
      <p:pic>
        <p:nvPicPr>
          <p:cNvPr id="4" name="Imagen 3"/>
          <p:cNvPicPr>
            <a:picLocks noChangeAspect="1"/>
          </p:cNvPicPr>
          <p:nvPr/>
        </p:nvPicPr>
        <p:blipFill>
          <a:blip r:embed="rId3"/>
          <a:stretch>
            <a:fillRect/>
          </a:stretch>
        </p:blipFill>
        <p:spPr>
          <a:xfrm>
            <a:off x="76200" y="990600"/>
            <a:ext cx="5687550" cy="5317026"/>
          </a:xfrm>
          <a:prstGeom prst="rect">
            <a:avLst/>
          </a:prstGeom>
        </p:spPr>
      </p:pic>
      <p:graphicFrame>
        <p:nvGraphicFramePr>
          <p:cNvPr id="3" name="Objeto 2"/>
          <p:cNvGraphicFramePr>
            <a:graphicFrameLocks noChangeAspect="1"/>
          </p:cNvGraphicFramePr>
          <p:nvPr>
            <p:extLst>
              <p:ext uri="{D42A27DB-BD31-4B8C-83A1-F6EECF244321}">
                <p14:modId xmlns:p14="http://schemas.microsoft.com/office/powerpoint/2010/main" val="967515855"/>
              </p:ext>
            </p:extLst>
          </p:nvPr>
        </p:nvGraphicFramePr>
        <p:xfrm>
          <a:off x="6858000" y="2362200"/>
          <a:ext cx="914400" cy="771525"/>
        </p:xfrm>
        <a:graphic>
          <a:graphicData uri="http://schemas.openxmlformats.org/presentationml/2006/ole">
            <mc:AlternateContent xmlns:mc="http://schemas.openxmlformats.org/markup-compatibility/2006">
              <mc:Choice xmlns:v="urn:schemas-microsoft-com:vml" Requires="v">
                <p:oleObj spid="_x0000_s4123"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6858000" y="2362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41269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Costos</a:t>
            </a:r>
          </a:p>
        </p:txBody>
      </p:sp>
      <p:pic>
        <p:nvPicPr>
          <p:cNvPr id="6" name="Marcador de contenido 5"/>
          <p:cNvPicPr>
            <a:picLocks noGrp="1" noChangeAspect="1"/>
          </p:cNvPicPr>
          <p:nvPr>
            <p:ph idx="1"/>
          </p:nvPr>
        </p:nvPicPr>
        <p:blipFill>
          <a:blip r:embed="rId2"/>
          <a:stretch>
            <a:fillRect/>
          </a:stretch>
        </p:blipFill>
        <p:spPr>
          <a:xfrm>
            <a:off x="381000" y="990600"/>
            <a:ext cx="8305800" cy="4982148"/>
          </a:xfrm>
          <a:prstGeom prst="rect">
            <a:avLst/>
          </a:prstGeom>
        </p:spPr>
      </p:pic>
    </p:spTree>
    <p:extLst>
      <p:ext uri="{BB962C8B-B14F-4D97-AF65-F5344CB8AC3E}">
        <p14:creationId xmlns:p14="http://schemas.microsoft.com/office/powerpoint/2010/main" val="178383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Calidad</a:t>
            </a:r>
          </a:p>
        </p:txBody>
      </p:sp>
      <p:sp>
        <p:nvSpPr>
          <p:cNvPr id="3" name="Marcador de contenido 2"/>
          <p:cNvSpPr>
            <a:spLocks noGrp="1"/>
          </p:cNvSpPr>
          <p:nvPr>
            <p:ph idx="1"/>
          </p:nvPr>
        </p:nvSpPr>
        <p:spPr>
          <a:xfrm>
            <a:off x="457200" y="685800"/>
            <a:ext cx="8229600" cy="4144963"/>
          </a:xfrm>
        </p:spPr>
        <p:txBody>
          <a:bodyPr/>
          <a:lstStyle/>
          <a:p>
            <a:pPr marL="0" indent="0" algn="just">
              <a:buNone/>
            </a:pPr>
            <a:endParaRPr lang="es-ES_tradnl" sz="2800" dirty="0"/>
          </a:p>
          <a:p>
            <a:pPr marL="0" indent="0" algn="just">
              <a:buNone/>
            </a:pPr>
            <a:r>
              <a:rPr lang="es-MX" sz="2800" dirty="0"/>
              <a:t>La calidad en el presente proyecto final implica directamente cumplir con los requerimientos que el cliente expone en un principio y a lo largo del desarrollo del proyecto.</a:t>
            </a:r>
          </a:p>
          <a:p>
            <a:pPr marL="0" indent="0" algn="just">
              <a:buNone/>
            </a:pPr>
            <a:endParaRPr lang="es-MX" sz="2800" dirty="0"/>
          </a:p>
          <a:p>
            <a:pPr marL="0" indent="0" algn="just">
              <a:buNone/>
            </a:pPr>
            <a:r>
              <a:rPr lang="es-MX" sz="2800" dirty="0"/>
              <a:t>El cumplimiento con lo expuesto en la matriz de requerimientos (RTM) es la pauta que debemos seguir para cumplir con calidad todos y cada uno de los puntos del desarrollo de este proyecto.</a:t>
            </a:r>
          </a:p>
        </p:txBody>
      </p:sp>
    </p:spTree>
    <p:extLst>
      <p:ext uri="{BB962C8B-B14F-4D97-AF65-F5344CB8AC3E}">
        <p14:creationId xmlns:p14="http://schemas.microsoft.com/office/powerpoint/2010/main" val="1508586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Calidad</a:t>
            </a:r>
          </a:p>
        </p:txBody>
      </p:sp>
      <p:sp>
        <p:nvSpPr>
          <p:cNvPr id="3" name="Marcador de contenido 2"/>
          <p:cNvSpPr>
            <a:spLocks noGrp="1"/>
          </p:cNvSpPr>
          <p:nvPr>
            <p:ph idx="1"/>
          </p:nvPr>
        </p:nvSpPr>
        <p:spPr>
          <a:xfrm>
            <a:off x="457200" y="1295400"/>
            <a:ext cx="8229600" cy="4525963"/>
          </a:xfrm>
        </p:spPr>
        <p:txBody>
          <a:bodyPr/>
          <a:lstStyle/>
          <a:p>
            <a:pPr marL="0" indent="0">
              <a:buNone/>
            </a:pPr>
            <a:r>
              <a:rPr lang="es-MX" sz="2400" dirty="0"/>
              <a:t>Para lograr desarrollar el proyecto con calidad se tiene un desarrollo estipulado en la planeación con los tiempos y las cosas que se deben cumplir en el momento indicado, hacer este desarrollo con estos tiempos correctos es otra condición más que indica calidad en el proyecto, teniendo en cuenta que las peticiones de cambios del cliente podrían afectar los tiempos y la planeación deberá de ser actualizada para cumplir el desarrollo del proyecto con calidad.</a:t>
            </a:r>
          </a:p>
          <a:p>
            <a:pPr marL="0" indent="0">
              <a:buNone/>
            </a:pPr>
            <a:endParaRPr lang="es-MX" sz="2400" dirty="0"/>
          </a:p>
          <a:p>
            <a:pPr marL="0" indent="0">
              <a:buNone/>
            </a:pPr>
            <a:r>
              <a:rPr lang="es-MX" sz="2400" dirty="0"/>
              <a:t>Para obtener una calidad óptima se debe cumplir con los objetivos en tiempo y con el presupuesto indicado, aunado al alcance que debe cubrirse de manera total.</a:t>
            </a:r>
          </a:p>
          <a:p>
            <a:endParaRPr lang="es-ES_tradnl" dirty="0"/>
          </a:p>
        </p:txBody>
      </p:sp>
    </p:spTree>
    <p:extLst>
      <p:ext uri="{BB962C8B-B14F-4D97-AF65-F5344CB8AC3E}">
        <p14:creationId xmlns:p14="http://schemas.microsoft.com/office/powerpoint/2010/main" val="24547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a:t>Matriz RACI</a:t>
            </a:r>
          </a:p>
        </p:txBody>
      </p:sp>
      <p:pic>
        <p:nvPicPr>
          <p:cNvPr id="5" name="Marcador de contenido 4"/>
          <p:cNvPicPr>
            <a:picLocks noGrp="1" noChangeAspect="1"/>
          </p:cNvPicPr>
          <p:nvPr>
            <p:ph idx="1"/>
          </p:nvPr>
        </p:nvPicPr>
        <p:blipFill>
          <a:blip r:embed="rId2"/>
          <a:stretch>
            <a:fillRect/>
          </a:stretch>
        </p:blipFill>
        <p:spPr>
          <a:xfrm>
            <a:off x="762000" y="1295400"/>
            <a:ext cx="7806429" cy="4648200"/>
          </a:xfrm>
          <a:prstGeom prst="rect">
            <a:avLst/>
          </a:prstGeom>
        </p:spPr>
      </p:pic>
    </p:spTree>
    <p:extLst>
      <p:ext uri="{BB962C8B-B14F-4D97-AF65-F5344CB8AC3E}">
        <p14:creationId xmlns:p14="http://schemas.microsoft.com/office/powerpoint/2010/main" val="45655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Comunicaciones</a:t>
            </a:r>
          </a:p>
        </p:txBody>
      </p:sp>
      <p:pic>
        <p:nvPicPr>
          <p:cNvPr id="5" name="Marcador de contenido 4"/>
          <p:cNvPicPr>
            <a:picLocks noGrp="1" noChangeAspect="1"/>
          </p:cNvPicPr>
          <p:nvPr>
            <p:ph idx="1"/>
          </p:nvPr>
        </p:nvPicPr>
        <p:blipFill>
          <a:blip r:embed="rId3"/>
          <a:stretch>
            <a:fillRect/>
          </a:stretch>
        </p:blipFill>
        <p:spPr>
          <a:xfrm>
            <a:off x="152400" y="1143000"/>
            <a:ext cx="6021919" cy="4894384"/>
          </a:xfrm>
          <a:prstGeom prst="rect">
            <a:avLst/>
          </a:prstGeom>
        </p:spPr>
      </p:pic>
      <p:graphicFrame>
        <p:nvGraphicFramePr>
          <p:cNvPr id="6" name="Objeto 5"/>
          <p:cNvGraphicFramePr>
            <a:graphicFrameLocks noChangeAspect="1"/>
          </p:cNvGraphicFramePr>
          <p:nvPr>
            <p:extLst>
              <p:ext uri="{D42A27DB-BD31-4B8C-83A1-F6EECF244321}">
                <p14:modId xmlns:p14="http://schemas.microsoft.com/office/powerpoint/2010/main" val="3969975870"/>
              </p:ext>
            </p:extLst>
          </p:nvPr>
        </p:nvGraphicFramePr>
        <p:xfrm>
          <a:off x="7239000" y="2245336"/>
          <a:ext cx="914400" cy="771525"/>
        </p:xfrm>
        <a:graphic>
          <a:graphicData uri="http://schemas.openxmlformats.org/presentationml/2006/ole">
            <mc:AlternateContent xmlns:mc="http://schemas.openxmlformats.org/markup-compatibility/2006">
              <mc:Choice xmlns:v="urn:schemas-microsoft-com:vml" Requires="v">
                <p:oleObj spid="_x0000_s1046"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7239000" y="22453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2987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a:t>Proceso</a:t>
            </a:r>
          </a:p>
        </p:txBody>
      </p:sp>
      <p:sp>
        <p:nvSpPr>
          <p:cNvPr id="3" name="Marcador de contenido 2"/>
          <p:cNvSpPr>
            <a:spLocks noGrp="1"/>
          </p:cNvSpPr>
          <p:nvPr>
            <p:ph idx="1"/>
          </p:nvPr>
        </p:nvSpPr>
        <p:spPr>
          <a:xfrm>
            <a:off x="458096" y="1524000"/>
            <a:ext cx="8229600" cy="4525963"/>
          </a:xfrm>
        </p:spPr>
        <p:txBody>
          <a:bodyPr/>
          <a:lstStyle/>
          <a:p>
            <a:pPr marL="0" indent="0" algn="ctr">
              <a:buNone/>
            </a:pPr>
            <a:endParaRPr lang="es-ES_tradnl" sz="7200" dirty="0"/>
          </a:p>
          <a:p>
            <a:pPr marL="0" indent="0" algn="ctr">
              <a:buNone/>
            </a:pPr>
            <a:r>
              <a:rPr lang="es-ES_tradnl" sz="7200" dirty="0" err="1"/>
              <a:t>Elaboraci</a:t>
            </a:r>
            <a:r>
              <a:rPr lang="es-MX" sz="7200" dirty="0"/>
              <a:t>ó</a:t>
            </a:r>
            <a:r>
              <a:rPr lang="es-ES_tradnl" sz="7200" dirty="0"/>
              <a:t>n</a:t>
            </a:r>
          </a:p>
          <a:p>
            <a:endParaRPr lang="es-ES_tradnl" dirty="0"/>
          </a:p>
        </p:txBody>
      </p:sp>
    </p:spTree>
    <p:extLst>
      <p:ext uri="{BB962C8B-B14F-4D97-AF65-F5344CB8AC3E}">
        <p14:creationId xmlns:p14="http://schemas.microsoft.com/office/powerpoint/2010/main" val="1861967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2924AFE-57F6-4B8C-9F30-E0762CD7C989}"/>
              </a:ext>
            </a:extLst>
          </p:cNvPr>
          <p:cNvPicPr/>
          <p:nvPr/>
        </p:nvPicPr>
        <p:blipFill>
          <a:blip r:embed="rId2"/>
          <a:stretch>
            <a:fillRect/>
          </a:stretch>
        </p:blipFill>
        <p:spPr>
          <a:xfrm>
            <a:off x="1600200" y="228600"/>
            <a:ext cx="5943600" cy="5630460"/>
          </a:xfrm>
          <a:prstGeom prst="rect">
            <a:avLst/>
          </a:prstGeom>
        </p:spPr>
      </p:pic>
    </p:spTree>
    <p:extLst>
      <p:ext uri="{BB962C8B-B14F-4D97-AF65-F5344CB8AC3E}">
        <p14:creationId xmlns:p14="http://schemas.microsoft.com/office/powerpoint/2010/main" val="301497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Introducción</a:t>
            </a:r>
          </a:p>
        </p:txBody>
      </p:sp>
      <p:sp>
        <p:nvSpPr>
          <p:cNvPr id="3" name="Marcador de contenido 2"/>
          <p:cNvSpPr>
            <a:spLocks noGrp="1"/>
          </p:cNvSpPr>
          <p:nvPr>
            <p:ph idx="1"/>
          </p:nvPr>
        </p:nvSpPr>
        <p:spPr>
          <a:xfrm>
            <a:off x="457200" y="1219200"/>
            <a:ext cx="8229600" cy="4525963"/>
          </a:xfrm>
        </p:spPr>
        <p:txBody>
          <a:bodyPr/>
          <a:lstStyle/>
          <a:p>
            <a:pPr marL="0" indent="0" algn="just">
              <a:buNone/>
            </a:pPr>
            <a:r>
              <a:rPr lang="en-US" sz="2400" dirty="0"/>
              <a:t>Para </a:t>
            </a:r>
            <a:r>
              <a:rPr lang="es-MX" sz="2400" dirty="0"/>
              <a:t>esto</a:t>
            </a:r>
            <a:r>
              <a:rPr lang="en-US" sz="2400" dirty="0"/>
              <a:t> se </a:t>
            </a:r>
            <a:r>
              <a:rPr lang="es-MX" sz="2400" dirty="0"/>
              <a:t>propone </a:t>
            </a:r>
            <a:r>
              <a:rPr lang="es-ES_tradnl" sz="2400" dirty="0"/>
              <a:t>el Sistema de Recolección de Basura Inteligente, </a:t>
            </a:r>
            <a:r>
              <a:rPr lang="es-MX" sz="2400" dirty="0"/>
              <a:t>un sistema de medición automático en tiempo real del nivel de cada uno de los contenedores de los residuos.</a:t>
            </a:r>
          </a:p>
          <a:p>
            <a:pPr marL="0" indent="0" algn="just">
              <a:buNone/>
            </a:pPr>
            <a:r>
              <a:rPr lang="es-MX" sz="2400" dirty="0"/>
              <a:t>El sistema generara la 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ES_tradnl" sz="2400" dirty="0"/>
          </a:p>
        </p:txBody>
      </p:sp>
    </p:spTree>
    <p:extLst>
      <p:ext uri="{BB962C8B-B14F-4D97-AF65-F5344CB8AC3E}">
        <p14:creationId xmlns:p14="http://schemas.microsoft.com/office/powerpoint/2010/main" val="335997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8C50A4-7689-46D4-B550-94AB35201003}"/>
              </a:ext>
            </a:extLst>
          </p:cNvPr>
          <p:cNvPicPr>
            <a:picLocks noChangeAspect="1"/>
          </p:cNvPicPr>
          <p:nvPr/>
        </p:nvPicPr>
        <p:blipFill>
          <a:blip r:embed="rId2"/>
          <a:stretch>
            <a:fillRect/>
          </a:stretch>
        </p:blipFill>
        <p:spPr>
          <a:xfrm>
            <a:off x="2133600" y="1600200"/>
            <a:ext cx="6076950" cy="2990850"/>
          </a:xfrm>
          <a:prstGeom prst="rect">
            <a:avLst/>
          </a:prstGeom>
        </p:spPr>
      </p:pic>
      <p:sp>
        <p:nvSpPr>
          <p:cNvPr id="6" name="Elipse 5">
            <a:extLst>
              <a:ext uri="{FF2B5EF4-FFF2-40B4-BE49-F238E27FC236}">
                <a16:creationId xmlns:a16="http://schemas.microsoft.com/office/drawing/2014/main" id="{21777311-6A6B-4AE2-A7EF-68A76CF3D48D}"/>
              </a:ext>
            </a:extLst>
          </p:cNvPr>
          <p:cNvSpPr/>
          <p:nvPr/>
        </p:nvSpPr>
        <p:spPr>
          <a:xfrm>
            <a:off x="1860612" y="2426563"/>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38F4478F-0DF5-412D-91F2-2794AC3166CE}"/>
              </a:ext>
            </a:extLst>
          </p:cNvPr>
          <p:cNvSpPr/>
          <p:nvPr/>
        </p:nvSpPr>
        <p:spPr>
          <a:xfrm>
            <a:off x="1860612" y="2655163"/>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D6D7100F-1818-461D-AF4F-ECE496E9D0BB}"/>
              </a:ext>
            </a:extLst>
          </p:cNvPr>
          <p:cNvSpPr/>
          <p:nvPr/>
        </p:nvSpPr>
        <p:spPr>
          <a:xfrm>
            <a:off x="1860612" y="3604334"/>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AA4D9018-179A-46B6-8F52-E944947526CD}"/>
              </a:ext>
            </a:extLst>
          </p:cNvPr>
          <p:cNvSpPr/>
          <p:nvPr/>
        </p:nvSpPr>
        <p:spPr>
          <a:xfrm>
            <a:off x="1860612" y="3798903"/>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0" name="Elipse 9">
            <a:extLst>
              <a:ext uri="{FF2B5EF4-FFF2-40B4-BE49-F238E27FC236}">
                <a16:creationId xmlns:a16="http://schemas.microsoft.com/office/drawing/2014/main" id="{DD577B1F-4C0F-43EA-8181-F7B67EC77CC7}"/>
              </a:ext>
            </a:extLst>
          </p:cNvPr>
          <p:cNvSpPr/>
          <p:nvPr/>
        </p:nvSpPr>
        <p:spPr>
          <a:xfrm>
            <a:off x="1874298" y="3982375"/>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1" name="Elipse 10">
            <a:extLst>
              <a:ext uri="{FF2B5EF4-FFF2-40B4-BE49-F238E27FC236}">
                <a16:creationId xmlns:a16="http://schemas.microsoft.com/office/drawing/2014/main" id="{40EF3A34-7EC2-45DB-9E37-EAEBB7D7C6A6}"/>
              </a:ext>
            </a:extLst>
          </p:cNvPr>
          <p:cNvSpPr/>
          <p:nvPr/>
        </p:nvSpPr>
        <p:spPr>
          <a:xfrm>
            <a:off x="1860612" y="4208016"/>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2" name="Elipse 11">
            <a:extLst>
              <a:ext uri="{FF2B5EF4-FFF2-40B4-BE49-F238E27FC236}">
                <a16:creationId xmlns:a16="http://schemas.microsoft.com/office/drawing/2014/main" id="{53787F2D-907C-490E-8B37-956291DFEE2B}"/>
              </a:ext>
            </a:extLst>
          </p:cNvPr>
          <p:cNvSpPr/>
          <p:nvPr/>
        </p:nvSpPr>
        <p:spPr>
          <a:xfrm>
            <a:off x="1860612" y="4433657"/>
            <a:ext cx="152400" cy="1524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3" name="Elipse 12">
            <a:extLst>
              <a:ext uri="{FF2B5EF4-FFF2-40B4-BE49-F238E27FC236}">
                <a16:creationId xmlns:a16="http://schemas.microsoft.com/office/drawing/2014/main" id="{00D1DA84-BE3D-422E-B97C-FD2020554C47}"/>
              </a:ext>
            </a:extLst>
          </p:cNvPr>
          <p:cNvSpPr/>
          <p:nvPr/>
        </p:nvSpPr>
        <p:spPr>
          <a:xfrm>
            <a:off x="1870970" y="2836785"/>
            <a:ext cx="152400" cy="152400"/>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6C187ED8-E00B-4D21-877E-3D79AE536A19}"/>
              </a:ext>
            </a:extLst>
          </p:cNvPr>
          <p:cNvSpPr/>
          <p:nvPr/>
        </p:nvSpPr>
        <p:spPr>
          <a:xfrm>
            <a:off x="1870970" y="3031354"/>
            <a:ext cx="152400" cy="152400"/>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6" name="Elipse 15">
            <a:extLst>
              <a:ext uri="{FF2B5EF4-FFF2-40B4-BE49-F238E27FC236}">
                <a16:creationId xmlns:a16="http://schemas.microsoft.com/office/drawing/2014/main" id="{AB73D60B-BB69-4411-B984-37D06A38EBCC}"/>
              </a:ext>
            </a:extLst>
          </p:cNvPr>
          <p:cNvSpPr/>
          <p:nvPr/>
        </p:nvSpPr>
        <p:spPr>
          <a:xfrm>
            <a:off x="1870970" y="3236095"/>
            <a:ext cx="152400" cy="152400"/>
          </a:xfrm>
          <a:prstGeom prst="ellipse">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620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Proceso</a:t>
            </a:r>
          </a:p>
        </p:txBody>
      </p:sp>
      <p:sp>
        <p:nvSpPr>
          <p:cNvPr id="3" name="Marcador de contenido 2"/>
          <p:cNvSpPr>
            <a:spLocks noGrp="1"/>
          </p:cNvSpPr>
          <p:nvPr>
            <p:ph idx="1"/>
          </p:nvPr>
        </p:nvSpPr>
        <p:spPr>
          <a:xfrm>
            <a:off x="152400" y="1417638"/>
            <a:ext cx="8534400" cy="4525963"/>
          </a:xfrm>
        </p:spPr>
        <p:txBody>
          <a:bodyPr/>
          <a:lstStyle/>
          <a:p>
            <a:pPr marL="0" indent="0" algn="ctr">
              <a:buNone/>
            </a:pPr>
            <a:endParaRPr lang="es-ES_tradnl" sz="7200" dirty="0"/>
          </a:p>
          <a:p>
            <a:pPr marL="0" indent="0" algn="ctr">
              <a:buNone/>
            </a:pPr>
            <a:r>
              <a:rPr lang="es-ES_tradnl" sz="7200" dirty="0"/>
              <a:t>Monitoreo y Control</a:t>
            </a:r>
          </a:p>
        </p:txBody>
      </p:sp>
    </p:spTree>
    <p:extLst>
      <p:ext uri="{BB962C8B-B14F-4D97-AF65-F5344CB8AC3E}">
        <p14:creationId xmlns:p14="http://schemas.microsoft.com/office/powerpoint/2010/main" val="1933317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Monitoreo y Control</a:t>
            </a:r>
          </a:p>
        </p:txBody>
      </p:sp>
      <p:sp>
        <p:nvSpPr>
          <p:cNvPr id="9" name="Marcador de contenido 8"/>
          <p:cNvSpPr>
            <a:spLocks noGrp="1"/>
          </p:cNvSpPr>
          <p:nvPr>
            <p:ph idx="1"/>
          </p:nvPr>
        </p:nvSpPr>
        <p:spPr/>
        <p:txBody>
          <a:bodyPr/>
          <a:lstStyle/>
          <a:p>
            <a:endParaRPr lang="es-MX" dirty="0"/>
          </a:p>
        </p:txBody>
      </p:sp>
      <p:graphicFrame>
        <p:nvGraphicFramePr>
          <p:cNvPr id="11" name="Objeto 10"/>
          <p:cNvGraphicFramePr>
            <a:graphicFrameLocks noChangeAspect="1"/>
          </p:cNvGraphicFramePr>
          <p:nvPr>
            <p:extLst>
              <p:ext uri="{D42A27DB-BD31-4B8C-83A1-F6EECF244321}">
                <p14:modId xmlns:p14="http://schemas.microsoft.com/office/powerpoint/2010/main" val="2606232845"/>
              </p:ext>
            </p:extLst>
          </p:nvPr>
        </p:nvGraphicFramePr>
        <p:xfrm>
          <a:off x="685800" y="1219200"/>
          <a:ext cx="7848600" cy="5004479"/>
        </p:xfrm>
        <a:graphic>
          <a:graphicData uri="http://schemas.openxmlformats.org/presentationml/2006/ole">
            <mc:AlternateContent xmlns:mc="http://schemas.openxmlformats.org/markup-compatibility/2006">
              <mc:Choice xmlns:v="urn:schemas-microsoft-com:vml" Requires="v">
                <p:oleObj spid="_x0000_s5131" name="Documento" r:id="rId3" imgW="5940848" imgH="3787943" progId="Word.Document.12">
                  <p:embed/>
                </p:oleObj>
              </mc:Choice>
              <mc:Fallback>
                <p:oleObj name="Documento" r:id="rId3" imgW="5940848" imgH="3787943" progId="Word.Document.12">
                  <p:embed/>
                  <p:pic>
                    <p:nvPicPr>
                      <p:cNvPr id="0" name=""/>
                      <p:cNvPicPr/>
                      <p:nvPr/>
                    </p:nvPicPr>
                    <p:blipFill>
                      <a:blip r:embed="rId4"/>
                      <a:stretch>
                        <a:fillRect/>
                      </a:stretch>
                    </p:blipFill>
                    <p:spPr>
                      <a:xfrm>
                        <a:off x="685800" y="1219200"/>
                        <a:ext cx="7848600" cy="5004479"/>
                      </a:xfrm>
                      <a:prstGeom prst="rect">
                        <a:avLst/>
                      </a:prstGeom>
                    </p:spPr>
                  </p:pic>
                </p:oleObj>
              </mc:Fallback>
            </mc:AlternateContent>
          </a:graphicData>
        </a:graphic>
      </p:graphicFrame>
    </p:spTree>
    <p:extLst>
      <p:ext uri="{BB962C8B-B14F-4D97-AF65-F5344CB8AC3E}">
        <p14:creationId xmlns:p14="http://schemas.microsoft.com/office/powerpoint/2010/main" val="195800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Monitoreo y Control</a:t>
            </a:r>
          </a:p>
        </p:txBody>
      </p:sp>
      <p:sp>
        <p:nvSpPr>
          <p:cNvPr id="9" name="Marcador de contenido 8"/>
          <p:cNvSpPr>
            <a:spLocks noGrp="1"/>
          </p:cNvSpPr>
          <p:nvPr>
            <p:ph idx="1"/>
          </p:nvPr>
        </p:nvSpPr>
        <p:spPr/>
        <p:txBody>
          <a:bodyPr/>
          <a:lstStyle/>
          <a:p>
            <a:endParaRPr lang="es-MX" dirty="0"/>
          </a:p>
        </p:txBody>
      </p:sp>
      <p:graphicFrame>
        <p:nvGraphicFramePr>
          <p:cNvPr id="3" name="Objeto 2"/>
          <p:cNvGraphicFramePr>
            <a:graphicFrameLocks noChangeAspect="1"/>
          </p:cNvGraphicFramePr>
          <p:nvPr>
            <p:extLst>
              <p:ext uri="{D42A27DB-BD31-4B8C-83A1-F6EECF244321}">
                <p14:modId xmlns:p14="http://schemas.microsoft.com/office/powerpoint/2010/main" val="2010339339"/>
              </p:ext>
            </p:extLst>
          </p:nvPr>
        </p:nvGraphicFramePr>
        <p:xfrm>
          <a:off x="2362200" y="990599"/>
          <a:ext cx="4419600" cy="5257801"/>
        </p:xfrm>
        <a:graphic>
          <a:graphicData uri="http://schemas.openxmlformats.org/presentationml/2006/ole">
            <mc:AlternateContent xmlns:mc="http://schemas.openxmlformats.org/markup-compatibility/2006">
              <mc:Choice xmlns:v="urn:schemas-microsoft-com:vml" Requires="v">
                <p:oleObj spid="_x0000_s9226" name="Documento" r:id="rId3" imgW="5940848" imgH="7438529" progId="Word.Document.12">
                  <p:embed/>
                </p:oleObj>
              </mc:Choice>
              <mc:Fallback>
                <p:oleObj name="Documento" r:id="rId3" imgW="5940848" imgH="7438529" progId="Word.Document.12">
                  <p:embed/>
                  <p:pic>
                    <p:nvPicPr>
                      <p:cNvPr id="0" name=""/>
                      <p:cNvPicPr/>
                      <p:nvPr/>
                    </p:nvPicPr>
                    <p:blipFill>
                      <a:blip r:embed="rId4"/>
                      <a:stretch>
                        <a:fillRect/>
                      </a:stretch>
                    </p:blipFill>
                    <p:spPr>
                      <a:xfrm>
                        <a:off x="2362200" y="990599"/>
                        <a:ext cx="4419600" cy="5257801"/>
                      </a:xfrm>
                      <a:prstGeom prst="rect">
                        <a:avLst/>
                      </a:prstGeom>
                    </p:spPr>
                  </p:pic>
                </p:oleObj>
              </mc:Fallback>
            </mc:AlternateContent>
          </a:graphicData>
        </a:graphic>
      </p:graphicFrame>
    </p:spTree>
    <p:extLst>
      <p:ext uri="{BB962C8B-B14F-4D97-AF65-F5344CB8AC3E}">
        <p14:creationId xmlns:p14="http://schemas.microsoft.com/office/powerpoint/2010/main" val="3513882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Monitoreo y Control</a:t>
            </a:r>
          </a:p>
        </p:txBody>
      </p:sp>
      <p:sp>
        <p:nvSpPr>
          <p:cNvPr id="9" name="Marcador de contenido 8"/>
          <p:cNvSpPr>
            <a:spLocks noGrp="1"/>
          </p:cNvSpPr>
          <p:nvPr>
            <p:ph idx="1"/>
          </p:nvPr>
        </p:nvSpPr>
        <p:spPr/>
        <p:txBody>
          <a:bodyPr/>
          <a:lstStyle/>
          <a:p>
            <a:endParaRPr lang="es-MX" dirty="0"/>
          </a:p>
        </p:txBody>
      </p:sp>
      <p:graphicFrame>
        <p:nvGraphicFramePr>
          <p:cNvPr id="3" name="Objeto 2"/>
          <p:cNvGraphicFramePr>
            <a:graphicFrameLocks noChangeAspect="1"/>
          </p:cNvGraphicFramePr>
          <p:nvPr>
            <p:extLst>
              <p:ext uri="{D42A27DB-BD31-4B8C-83A1-F6EECF244321}">
                <p14:modId xmlns:p14="http://schemas.microsoft.com/office/powerpoint/2010/main" val="2744851230"/>
              </p:ext>
            </p:extLst>
          </p:nvPr>
        </p:nvGraphicFramePr>
        <p:xfrm>
          <a:off x="2514600" y="990600"/>
          <a:ext cx="4267200" cy="5119040"/>
        </p:xfrm>
        <a:graphic>
          <a:graphicData uri="http://schemas.openxmlformats.org/presentationml/2006/ole">
            <mc:AlternateContent xmlns:mc="http://schemas.openxmlformats.org/markup-compatibility/2006">
              <mc:Choice xmlns:v="urn:schemas-microsoft-com:vml" Requires="v">
                <p:oleObj spid="_x0000_s6156" name="Documento" r:id="rId3" imgW="5940848" imgH="7134975" progId="Word.Document.12">
                  <p:embed/>
                </p:oleObj>
              </mc:Choice>
              <mc:Fallback>
                <p:oleObj name="Documento" r:id="rId3" imgW="5940848" imgH="7134975" progId="Word.Document.12">
                  <p:embed/>
                  <p:pic>
                    <p:nvPicPr>
                      <p:cNvPr id="0" name=""/>
                      <p:cNvPicPr/>
                      <p:nvPr/>
                    </p:nvPicPr>
                    <p:blipFill>
                      <a:blip r:embed="rId4"/>
                      <a:stretch>
                        <a:fillRect/>
                      </a:stretch>
                    </p:blipFill>
                    <p:spPr>
                      <a:xfrm>
                        <a:off x="2514600" y="990600"/>
                        <a:ext cx="4267200" cy="5119040"/>
                      </a:xfrm>
                      <a:prstGeom prst="rect">
                        <a:avLst/>
                      </a:prstGeom>
                    </p:spPr>
                  </p:pic>
                </p:oleObj>
              </mc:Fallback>
            </mc:AlternateContent>
          </a:graphicData>
        </a:graphic>
      </p:graphicFrame>
    </p:spTree>
    <p:extLst>
      <p:ext uri="{BB962C8B-B14F-4D97-AF65-F5344CB8AC3E}">
        <p14:creationId xmlns:p14="http://schemas.microsoft.com/office/powerpoint/2010/main" val="3853261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Monitoreo y Control</a:t>
            </a:r>
          </a:p>
        </p:txBody>
      </p:sp>
      <p:graphicFrame>
        <p:nvGraphicFramePr>
          <p:cNvPr id="3" name="Objeto 2"/>
          <p:cNvGraphicFramePr>
            <a:graphicFrameLocks noChangeAspect="1"/>
          </p:cNvGraphicFramePr>
          <p:nvPr>
            <p:extLst>
              <p:ext uri="{D42A27DB-BD31-4B8C-83A1-F6EECF244321}">
                <p14:modId xmlns:p14="http://schemas.microsoft.com/office/powerpoint/2010/main" val="3082417513"/>
              </p:ext>
            </p:extLst>
          </p:nvPr>
        </p:nvGraphicFramePr>
        <p:xfrm>
          <a:off x="1449388" y="1412875"/>
          <a:ext cx="6623050" cy="4405313"/>
        </p:xfrm>
        <a:graphic>
          <a:graphicData uri="http://schemas.openxmlformats.org/presentationml/2006/ole">
            <mc:AlternateContent xmlns:mc="http://schemas.openxmlformats.org/markup-compatibility/2006">
              <mc:Choice xmlns:v="urn:schemas-microsoft-com:vml" Requires="v">
                <p:oleObj spid="_x0000_s7180" name="Documento" r:id="rId3" imgW="5940848" imgH="3957025" progId="Word.Document.12">
                  <p:embed/>
                </p:oleObj>
              </mc:Choice>
              <mc:Fallback>
                <p:oleObj name="Documento" r:id="rId3" imgW="5940848" imgH="3957025" progId="Word.Document.12">
                  <p:embed/>
                  <p:pic>
                    <p:nvPicPr>
                      <p:cNvPr id="0" name=""/>
                      <p:cNvPicPr/>
                      <p:nvPr/>
                    </p:nvPicPr>
                    <p:blipFill>
                      <a:blip r:embed="rId4"/>
                      <a:stretch>
                        <a:fillRect/>
                      </a:stretch>
                    </p:blipFill>
                    <p:spPr>
                      <a:xfrm>
                        <a:off x="1449388" y="1412875"/>
                        <a:ext cx="6623050" cy="4405313"/>
                      </a:xfrm>
                      <a:prstGeom prst="rect">
                        <a:avLst/>
                      </a:prstGeom>
                    </p:spPr>
                  </p:pic>
                </p:oleObj>
              </mc:Fallback>
            </mc:AlternateContent>
          </a:graphicData>
        </a:graphic>
      </p:graphicFrame>
    </p:spTree>
    <p:extLst>
      <p:ext uri="{BB962C8B-B14F-4D97-AF65-F5344CB8AC3E}">
        <p14:creationId xmlns:p14="http://schemas.microsoft.com/office/powerpoint/2010/main" val="164462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a:solidFill>
                  <a:schemeClr val="tx2">
                    <a:lumMod val="75000"/>
                  </a:schemeClr>
                </a:solidFill>
              </a:rPr>
              <a:t>Reporte de Estado</a:t>
            </a:r>
          </a:p>
        </p:txBody>
      </p:sp>
      <p:sp>
        <p:nvSpPr>
          <p:cNvPr id="3" name="2 Marcador de contenido"/>
          <p:cNvSpPr>
            <a:spLocks noGrp="1"/>
          </p:cNvSpPr>
          <p:nvPr>
            <p:ph idx="1"/>
          </p:nvPr>
        </p:nvSpPr>
        <p:spPr>
          <a:xfrm>
            <a:off x="1331640" y="1646803"/>
            <a:ext cx="6172200" cy="3737372"/>
          </a:xfrm>
        </p:spPr>
        <p:txBody>
          <a:bodyPr/>
          <a:lstStyle/>
          <a:p>
            <a:pPr>
              <a:buNone/>
            </a:pPr>
            <a:r>
              <a:rPr lang="es-MX" dirty="0"/>
              <a:t>    </a:t>
            </a:r>
          </a:p>
          <a:p>
            <a:pPr>
              <a:buNone/>
            </a:pPr>
            <a:endParaRPr lang="es-ES" dirty="0"/>
          </a:p>
          <a:p>
            <a:pPr>
              <a:buNone/>
            </a:pPr>
            <a:endParaRPr lang="es-MX" dirty="0"/>
          </a:p>
        </p:txBody>
      </p:sp>
      <p:sp>
        <p:nvSpPr>
          <p:cNvPr id="8" name="3 CuadroTexto"/>
          <p:cNvSpPr txBox="1">
            <a:spLocks noChangeArrowheads="1"/>
          </p:cNvSpPr>
          <p:nvPr/>
        </p:nvSpPr>
        <p:spPr bwMode="auto">
          <a:xfrm>
            <a:off x="457200" y="1501736"/>
            <a:ext cx="8286750" cy="2031325"/>
          </a:xfrm>
          <a:prstGeom prst="rect">
            <a:avLst/>
          </a:prstGeom>
          <a:noFill/>
          <a:ln w="9525">
            <a:solidFill>
              <a:schemeClr val="accent1"/>
            </a:solidFill>
            <a:miter lim="800000"/>
            <a:headEnd/>
            <a:tailEnd/>
          </a:ln>
        </p:spPr>
        <p:txBody>
          <a:bodyPr wrap="square">
            <a:spAutoFit/>
          </a:bodyPr>
          <a:lstStyle/>
          <a:p>
            <a:r>
              <a:rPr lang="es-VE" sz="1400" b="1" dirty="0"/>
              <a:t>Situación actual del proyecto</a:t>
            </a:r>
          </a:p>
          <a:p>
            <a:endParaRPr lang="es-VE" sz="1400" dirty="0"/>
          </a:p>
          <a:p>
            <a:r>
              <a:rPr lang="es-VE" sz="1400" dirty="0"/>
              <a:t>Valor Planificado: </a:t>
            </a:r>
            <a:r>
              <a:rPr lang="es-VE" sz="1400" b="1" dirty="0"/>
              <a:t>$450,000</a:t>
            </a:r>
            <a:endParaRPr lang="es-VE" sz="1400" dirty="0"/>
          </a:p>
          <a:p>
            <a:r>
              <a:rPr lang="es-VE" sz="1400" dirty="0"/>
              <a:t>Variación de cronograma: 0</a:t>
            </a:r>
          </a:p>
          <a:p>
            <a:r>
              <a:rPr lang="es-VE" sz="1400" dirty="0"/>
              <a:t>Estado de Índice del desempeño de cronograma:</a:t>
            </a:r>
          </a:p>
          <a:p>
            <a:endParaRPr lang="es-VE" sz="1400" dirty="0"/>
          </a:p>
          <a:p>
            <a:r>
              <a:rPr lang="es-VE" sz="1400" dirty="0"/>
              <a:t>Variación de costo:  0</a:t>
            </a:r>
          </a:p>
          <a:p>
            <a:r>
              <a:rPr lang="es-VE" sz="1400" dirty="0"/>
              <a:t>Estado de Índice del desempeño de costo:</a:t>
            </a:r>
          </a:p>
          <a:p>
            <a:endParaRPr lang="es-VE" sz="1400" dirty="0"/>
          </a:p>
        </p:txBody>
      </p:sp>
      <p:sp>
        <p:nvSpPr>
          <p:cNvPr id="9" name="4 CuadroTexto"/>
          <p:cNvSpPr txBox="1">
            <a:spLocks noChangeArrowheads="1"/>
          </p:cNvSpPr>
          <p:nvPr/>
        </p:nvSpPr>
        <p:spPr bwMode="auto">
          <a:xfrm>
            <a:off x="457200" y="4332249"/>
            <a:ext cx="8286750" cy="1169551"/>
          </a:xfrm>
          <a:prstGeom prst="rect">
            <a:avLst/>
          </a:prstGeom>
          <a:noFill/>
          <a:ln w="9525">
            <a:solidFill>
              <a:schemeClr val="accent1"/>
            </a:solidFill>
            <a:miter lim="800000"/>
            <a:headEnd/>
            <a:tailEnd/>
          </a:ln>
        </p:spPr>
        <p:txBody>
          <a:bodyPr wrap="square">
            <a:spAutoFit/>
          </a:bodyPr>
          <a:lstStyle/>
          <a:p>
            <a:r>
              <a:rPr lang="es-VE" sz="1400" b="1" dirty="0"/>
              <a:t>Proyecciones</a:t>
            </a:r>
          </a:p>
          <a:p>
            <a:endParaRPr lang="es-VE" sz="1400" dirty="0"/>
          </a:p>
          <a:p>
            <a:r>
              <a:rPr lang="es-VE" sz="1400" dirty="0"/>
              <a:t>Fecha estimada de conclusión: </a:t>
            </a:r>
            <a:r>
              <a:rPr lang="es-VE" sz="1400" b="1" dirty="0"/>
              <a:t>11/14/2018</a:t>
            </a:r>
          </a:p>
          <a:p>
            <a:r>
              <a:rPr lang="es-VE" sz="1400" dirty="0"/>
              <a:t>Presupuesto hasta la conclusión: </a:t>
            </a:r>
            <a:r>
              <a:rPr lang="es-VE" sz="1400" b="1" dirty="0"/>
              <a:t>$423,500</a:t>
            </a:r>
          </a:p>
          <a:p>
            <a:r>
              <a:rPr lang="es-VE" sz="1400" dirty="0"/>
              <a:t>Estado de Índice del desempeño de trabajo por completar:</a:t>
            </a:r>
          </a:p>
        </p:txBody>
      </p:sp>
      <p:sp>
        <p:nvSpPr>
          <p:cNvPr id="10" name="Elipse 9"/>
          <p:cNvSpPr/>
          <p:nvPr/>
        </p:nvSpPr>
        <p:spPr>
          <a:xfrm>
            <a:off x="4899505" y="2907902"/>
            <a:ext cx="304800" cy="3048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Elipse 10"/>
          <p:cNvSpPr/>
          <p:nvPr/>
        </p:nvSpPr>
        <p:spPr>
          <a:xfrm>
            <a:off x="4921374" y="5111698"/>
            <a:ext cx="304800" cy="3048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Elipse 11"/>
          <p:cNvSpPr/>
          <p:nvPr/>
        </p:nvSpPr>
        <p:spPr>
          <a:xfrm>
            <a:off x="4921374" y="2088484"/>
            <a:ext cx="304800" cy="3048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1120303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a:solidFill>
                  <a:schemeClr val="tx2">
                    <a:lumMod val="75000"/>
                  </a:schemeClr>
                </a:solidFill>
              </a:rPr>
              <a:t>Estado actual de riesgos</a:t>
            </a:r>
          </a:p>
        </p:txBody>
      </p:sp>
      <p:graphicFrame>
        <p:nvGraphicFramePr>
          <p:cNvPr id="5" name="Objeto 4"/>
          <p:cNvGraphicFramePr>
            <a:graphicFrameLocks noChangeAspect="1"/>
          </p:cNvGraphicFramePr>
          <p:nvPr>
            <p:extLst>
              <p:ext uri="{D42A27DB-BD31-4B8C-83A1-F6EECF244321}">
                <p14:modId xmlns:p14="http://schemas.microsoft.com/office/powerpoint/2010/main" val="3863341652"/>
              </p:ext>
            </p:extLst>
          </p:nvPr>
        </p:nvGraphicFramePr>
        <p:xfrm>
          <a:off x="2133600" y="990600"/>
          <a:ext cx="4563215" cy="5241234"/>
        </p:xfrm>
        <a:graphic>
          <a:graphicData uri="http://schemas.openxmlformats.org/presentationml/2006/ole">
            <mc:AlternateContent xmlns:mc="http://schemas.openxmlformats.org/markup-compatibility/2006">
              <mc:Choice xmlns:v="urn:schemas-microsoft-com:vml" Requires="v">
                <p:oleObj spid="_x0000_s8202" name="Documento" r:id="rId3" imgW="5940848" imgH="6832862" progId="Word.Document.12">
                  <p:embed/>
                </p:oleObj>
              </mc:Choice>
              <mc:Fallback>
                <p:oleObj name="Documento" r:id="rId3" imgW="5940848" imgH="6832862" progId="Word.Document.12">
                  <p:embed/>
                  <p:pic>
                    <p:nvPicPr>
                      <p:cNvPr id="0" name=""/>
                      <p:cNvPicPr/>
                      <p:nvPr/>
                    </p:nvPicPr>
                    <p:blipFill>
                      <a:blip r:embed="rId4"/>
                      <a:stretch>
                        <a:fillRect/>
                      </a:stretch>
                    </p:blipFill>
                    <p:spPr>
                      <a:xfrm>
                        <a:off x="2133600" y="990600"/>
                        <a:ext cx="4563215" cy="5241234"/>
                      </a:xfrm>
                      <a:prstGeom prst="rect">
                        <a:avLst/>
                      </a:prstGeom>
                    </p:spPr>
                  </p:pic>
                </p:oleObj>
              </mc:Fallback>
            </mc:AlternateContent>
          </a:graphicData>
        </a:graphic>
      </p:graphicFrame>
    </p:spTree>
    <p:extLst>
      <p:ext uri="{BB962C8B-B14F-4D97-AF65-F5344CB8AC3E}">
        <p14:creationId xmlns:p14="http://schemas.microsoft.com/office/powerpoint/2010/main" val="421163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a:solidFill>
                  <a:schemeClr val="tx2">
                    <a:lumMod val="75000"/>
                  </a:schemeClr>
                </a:solidFill>
              </a:rPr>
              <a:t>Estado actual de riesgos</a:t>
            </a:r>
          </a:p>
        </p:txBody>
      </p:sp>
      <p:graphicFrame>
        <p:nvGraphicFramePr>
          <p:cNvPr id="3" name="Objeto 2"/>
          <p:cNvGraphicFramePr>
            <a:graphicFrameLocks noChangeAspect="1"/>
          </p:cNvGraphicFramePr>
          <p:nvPr>
            <p:extLst>
              <p:ext uri="{D42A27DB-BD31-4B8C-83A1-F6EECF244321}">
                <p14:modId xmlns:p14="http://schemas.microsoft.com/office/powerpoint/2010/main" val="2224589372"/>
              </p:ext>
            </p:extLst>
          </p:nvPr>
        </p:nvGraphicFramePr>
        <p:xfrm>
          <a:off x="2743200" y="1015738"/>
          <a:ext cx="3962400" cy="5228734"/>
        </p:xfrm>
        <a:graphic>
          <a:graphicData uri="http://schemas.openxmlformats.org/presentationml/2006/ole">
            <mc:AlternateContent xmlns:mc="http://schemas.openxmlformats.org/markup-compatibility/2006">
              <mc:Choice xmlns:v="urn:schemas-microsoft-com:vml" Requires="v">
                <p:oleObj spid="_x0000_s10251" name="Documento" r:id="rId3" imgW="5940848" imgH="7852041" progId="Word.Document.12">
                  <p:embed/>
                </p:oleObj>
              </mc:Choice>
              <mc:Fallback>
                <p:oleObj name="Documento" r:id="rId3" imgW="5940848" imgH="7852041" progId="Word.Document.12">
                  <p:embed/>
                  <p:pic>
                    <p:nvPicPr>
                      <p:cNvPr id="0" name=""/>
                      <p:cNvPicPr/>
                      <p:nvPr/>
                    </p:nvPicPr>
                    <p:blipFill>
                      <a:blip r:embed="rId4"/>
                      <a:stretch>
                        <a:fillRect/>
                      </a:stretch>
                    </p:blipFill>
                    <p:spPr>
                      <a:xfrm>
                        <a:off x="2743200" y="1015738"/>
                        <a:ext cx="3962400" cy="5228734"/>
                      </a:xfrm>
                      <a:prstGeom prst="rect">
                        <a:avLst/>
                      </a:prstGeom>
                    </p:spPr>
                  </p:pic>
                </p:oleObj>
              </mc:Fallback>
            </mc:AlternateContent>
          </a:graphicData>
        </a:graphic>
      </p:graphicFrame>
    </p:spTree>
    <p:extLst>
      <p:ext uri="{BB962C8B-B14F-4D97-AF65-F5344CB8AC3E}">
        <p14:creationId xmlns:p14="http://schemas.microsoft.com/office/powerpoint/2010/main" val="363389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a:solidFill>
                  <a:schemeClr val="tx2">
                    <a:lumMod val="75000"/>
                  </a:schemeClr>
                </a:solidFill>
              </a:rPr>
              <a:t>Estado actual de riesgos</a:t>
            </a:r>
          </a:p>
        </p:txBody>
      </p:sp>
      <p:graphicFrame>
        <p:nvGraphicFramePr>
          <p:cNvPr id="3" name="Objeto 2"/>
          <p:cNvGraphicFramePr>
            <a:graphicFrameLocks noChangeAspect="1"/>
          </p:cNvGraphicFramePr>
          <p:nvPr>
            <p:extLst>
              <p:ext uri="{D42A27DB-BD31-4B8C-83A1-F6EECF244321}">
                <p14:modId xmlns:p14="http://schemas.microsoft.com/office/powerpoint/2010/main" val="280077651"/>
              </p:ext>
            </p:extLst>
          </p:nvPr>
        </p:nvGraphicFramePr>
        <p:xfrm>
          <a:off x="2667001" y="983054"/>
          <a:ext cx="4039830" cy="5189146"/>
        </p:xfrm>
        <a:graphic>
          <a:graphicData uri="http://schemas.openxmlformats.org/presentationml/2006/ole">
            <mc:AlternateContent xmlns:mc="http://schemas.openxmlformats.org/markup-compatibility/2006">
              <mc:Choice xmlns:v="urn:schemas-microsoft-com:vml" Requires="v">
                <p:oleObj spid="_x0000_s11276" name="Documento" r:id="rId3" imgW="5940848" imgH="7651594" progId="Word.Document.12">
                  <p:embed/>
                </p:oleObj>
              </mc:Choice>
              <mc:Fallback>
                <p:oleObj name="Documento" r:id="rId3" imgW="5940848" imgH="7651594" progId="Word.Document.12">
                  <p:embed/>
                  <p:pic>
                    <p:nvPicPr>
                      <p:cNvPr id="0" name=""/>
                      <p:cNvPicPr/>
                      <p:nvPr/>
                    </p:nvPicPr>
                    <p:blipFill>
                      <a:blip r:embed="rId4"/>
                      <a:stretch>
                        <a:fillRect/>
                      </a:stretch>
                    </p:blipFill>
                    <p:spPr>
                      <a:xfrm>
                        <a:off x="2667001" y="983054"/>
                        <a:ext cx="4039830" cy="5189146"/>
                      </a:xfrm>
                      <a:prstGeom prst="rect">
                        <a:avLst/>
                      </a:prstGeom>
                    </p:spPr>
                  </p:pic>
                </p:oleObj>
              </mc:Fallback>
            </mc:AlternateContent>
          </a:graphicData>
        </a:graphic>
      </p:graphicFrame>
    </p:spTree>
    <p:extLst>
      <p:ext uri="{BB962C8B-B14F-4D97-AF65-F5344CB8AC3E}">
        <p14:creationId xmlns:p14="http://schemas.microsoft.com/office/powerpoint/2010/main" val="3029338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Proceso</a:t>
            </a:r>
          </a:p>
        </p:txBody>
      </p:sp>
      <p:sp>
        <p:nvSpPr>
          <p:cNvPr id="3" name="Marcador de contenido 2"/>
          <p:cNvSpPr>
            <a:spLocks noGrp="1"/>
          </p:cNvSpPr>
          <p:nvPr>
            <p:ph idx="1"/>
          </p:nvPr>
        </p:nvSpPr>
        <p:spPr/>
        <p:txBody>
          <a:bodyPr/>
          <a:lstStyle/>
          <a:p>
            <a:r>
              <a:rPr lang="es-ES_tradnl" dirty="0"/>
              <a:t>Planeación</a:t>
            </a:r>
          </a:p>
          <a:p>
            <a:r>
              <a:rPr lang="es-ES_tradnl" dirty="0"/>
              <a:t>Conceptualización</a:t>
            </a:r>
            <a:endParaRPr lang="es-MX" dirty="0"/>
          </a:p>
          <a:p>
            <a:r>
              <a:rPr lang="en-US" dirty="0"/>
              <a:t>Elaboraci</a:t>
            </a:r>
            <a:r>
              <a:rPr lang="es-MX" dirty="0"/>
              <a:t>ón</a:t>
            </a:r>
            <a:endParaRPr lang="en-US" dirty="0"/>
          </a:p>
          <a:p>
            <a:r>
              <a:rPr lang="en-US" dirty="0"/>
              <a:t>Construci</a:t>
            </a:r>
            <a:r>
              <a:rPr lang="es-MX" dirty="0"/>
              <a:t>ón</a:t>
            </a:r>
            <a:endParaRPr lang="es-ES_tradnl" dirty="0"/>
          </a:p>
          <a:p>
            <a:r>
              <a:rPr lang="es-ES_tradnl" dirty="0"/>
              <a:t>Monitoreo y Control</a:t>
            </a:r>
          </a:p>
          <a:p>
            <a:r>
              <a:rPr lang="es-ES_tradnl" dirty="0"/>
              <a:t>Transici</a:t>
            </a:r>
            <a:r>
              <a:rPr lang="es-MX" dirty="0"/>
              <a:t>ón</a:t>
            </a:r>
            <a:endParaRPr lang="es-ES_tradnl" dirty="0"/>
          </a:p>
        </p:txBody>
      </p:sp>
    </p:spTree>
    <p:extLst>
      <p:ext uri="{BB962C8B-B14F-4D97-AF65-F5344CB8AC3E}">
        <p14:creationId xmlns:p14="http://schemas.microsoft.com/office/powerpoint/2010/main" val="94154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dirty="0">
                <a:solidFill>
                  <a:schemeClr val="tx2">
                    <a:lumMod val="75000"/>
                  </a:schemeClr>
                </a:solidFill>
              </a:rPr>
              <a:t>Justificación y Cambios</a:t>
            </a:r>
          </a:p>
        </p:txBody>
      </p:sp>
      <p:sp>
        <p:nvSpPr>
          <p:cNvPr id="4" name="Elipse 3"/>
          <p:cNvSpPr/>
          <p:nvPr/>
        </p:nvSpPr>
        <p:spPr>
          <a:xfrm>
            <a:off x="7924800" y="238521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6" name="Elipse 5"/>
          <p:cNvSpPr/>
          <p:nvPr/>
        </p:nvSpPr>
        <p:spPr>
          <a:xfrm>
            <a:off x="7924800" y="317380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7" name="Elipse 6"/>
          <p:cNvSpPr/>
          <p:nvPr/>
        </p:nvSpPr>
        <p:spPr>
          <a:xfrm>
            <a:off x="7924800" y="39624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aphicFrame>
        <p:nvGraphicFramePr>
          <p:cNvPr id="8" name="Tabla 7"/>
          <p:cNvGraphicFramePr>
            <a:graphicFrameLocks noGrp="1"/>
          </p:cNvGraphicFramePr>
          <p:nvPr>
            <p:extLst>
              <p:ext uri="{D42A27DB-BD31-4B8C-83A1-F6EECF244321}">
                <p14:modId xmlns:p14="http://schemas.microsoft.com/office/powerpoint/2010/main" val="239030732"/>
              </p:ext>
            </p:extLst>
          </p:nvPr>
        </p:nvGraphicFramePr>
        <p:xfrm>
          <a:off x="293077" y="1800653"/>
          <a:ext cx="8673634" cy="3574406"/>
        </p:xfrm>
        <a:graphic>
          <a:graphicData uri="http://schemas.openxmlformats.org/drawingml/2006/table">
            <a:tbl>
              <a:tblPr firstRow="1" bandRow="1">
                <a:tableStyleId>{5C22544A-7EE6-4342-B048-85BDC9FD1C3A}</a:tableStyleId>
              </a:tblPr>
              <a:tblGrid>
                <a:gridCol w="1911927">
                  <a:extLst>
                    <a:ext uri="{9D8B030D-6E8A-4147-A177-3AD203B41FA5}">
                      <a16:colId xmlns:a16="http://schemas.microsoft.com/office/drawing/2014/main" val="20000"/>
                    </a:ext>
                  </a:extLst>
                </a:gridCol>
                <a:gridCol w="1052946">
                  <a:extLst>
                    <a:ext uri="{9D8B030D-6E8A-4147-A177-3AD203B41FA5}">
                      <a16:colId xmlns:a16="http://schemas.microsoft.com/office/drawing/2014/main" val="20001"/>
                    </a:ext>
                  </a:extLst>
                </a:gridCol>
                <a:gridCol w="2860963">
                  <a:extLst>
                    <a:ext uri="{9D8B030D-6E8A-4147-A177-3AD203B41FA5}">
                      <a16:colId xmlns:a16="http://schemas.microsoft.com/office/drawing/2014/main" val="20002"/>
                    </a:ext>
                  </a:extLst>
                </a:gridCol>
                <a:gridCol w="1094509">
                  <a:extLst>
                    <a:ext uri="{9D8B030D-6E8A-4147-A177-3AD203B41FA5}">
                      <a16:colId xmlns:a16="http://schemas.microsoft.com/office/drawing/2014/main" val="20003"/>
                    </a:ext>
                  </a:extLst>
                </a:gridCol>
                <a:gridCol w="863778">
                  <a:extLst>
                    <a:ext uri="{9D8B030D-6E8A-4147-A177-3AD203B41FA5}">
                      <a16:colId xmlns:a16="http://schemas.microsoft.com/office/drawing/2014/main" val="20004"/>
                    </a:ext>
                  </a:extLst>
                </a:gridCol>
                <a:gridCol w="889511">
                  <a:extLst>
                    <a:ext uri="{9D8B030D-6E8A-4147-A177-3AD203B41FA5}">
                      <a16:colId xmlns:a16="http://schemas.microsoft.com/office/drawing/2014/main" val="20005"/>
                    </a:ext>
                  </a:extLst>
                </a:gridCol>
              </a:tblGrid>
              <a:tr h="607302">
                <a:tc>
                  <a:txBody>
                    <a:bodyPr/>
                    <a:lstStyle/>
                    <a:p>
                      <a:pPr algn="ctr"/>
                      <a:r>
                        <a:rPr lang="es-VE" sz="1400" dirty="0"/>
                        <a:t>Número</a:t>
                      </a:r>
                      <a:r>
                        <a:rPr lang="es-VE" sz="1400" baseline="0" dirty="0"/>
                        <a:t> de Solicitud de Cambio</a:t>
                      </a:r>
                      <a:endParaRPr lang="es-VE" sz="1400" dirty="0"/>
                    </a:p>
                  </a:txBody>
                  <a:tcPr/>
                </a:tc>
                <a:tc>
                  <a:txBody>
                    <a:bodyPr/>
                    <a:lstStyle/>
                    <a:p>
                      <a:pPr algn="ctr"/>
                      <a:r>
                        <a:rPr lang="es-VE" sz="1400" dirty="0"/>
                        <a:t>Fecha</a:t>
                      </a:r>
                    </a:p>
                  </a:txBody>
                  <a:tcPr/>
                </a:tc>
                <a:tc>
                  <a:txBody>
                    <a:bodyPr/>
                    <a:lstStyle/>
                    <a:p>
                      <a:pPr algn="ctr"/>
                      <a:r>
                        <a:rPr lang="es-VE" sz="1400" dirty="0"/>
                        <a:t>Descripción del Cambio</a:t>
                      </a:r>
                    </a:p>
                  </a:txBody>
                  <a:tcPr/>
                </a:tc>
                <a:tc>
                  <a:txBody>
                    <a:bodyPr/>
                    <a:lstStyle/>
                    <a:p>
                      <a:pPr algn="ctr"/>
                      <a:r>
                        <a:rPr lang="es-VE" sz="1400" dirty="0"/>
                        <a:t>Impacto del Cambio</a:t>
                      </a:r>
                    </a:p>
                  </a:txBody>
                  <a:tcPr/>
                </a:tc>
                <a:tc>
                  <a:txBody>
                    <a:bodyPr/>
                    <a:lstStyle/>
                    <a:p>
                      <a:pPr algn="ctr"/>
                      <a:r>
                        <a:rPr lang="es-VE" sz="1400" dirty="0"/>
                        <a:t>Aprobador</a:t>
                      </a:r>
                    </a:p>
                  </a:txBody>
                  <a:tcPr/>
                </a:tc>
                <a:tc>
                  <a:txBody>
                    <a:bodyPr/>
                    <a:lstStyle/>
                    <a:p>
                      <a:pPr algn="ctr"/>
                      <a:r>
                        <a:rPr lang="es-VE" sz="1400" dirty="0"/>
                        <a:t>Estado</a:t>
                      </a:r>
                    </a:p>
                  </a:txBody>
                  <a:tcPr/>
                </a:tc>
                <a:extLst>
                  <a:ext uri="{0D108BD9-81ED-4DB2-BD59-A6C34878D82A}">
                    <a16:rowId xmlns:a16="http://schemas.microsoft.com/office/drawing/2014/main" val="10000"/>
                  </a:ext>
                </a:extLst>
              </a:tr>
              <a:tr h="357190">
                <a:tc>
                  <a:txBody>
                    <a:bodyPr/>
                    <a:lstStyle/>
                    <a:p>
                      <a:pPr>
                        <a:lnSpc>
                          <a:spcPct val="107000"/>
                        </a:lnSpc>
                        <a:spcAft>
                          <a:spcPts val="800"/>
                        </a:spcAft>
                      </a:pPr>
                      <a:r>
                        <a:rPr lang="es-MX" sz="1400" kern="1200" baseline="0" dirty="0">
                          <a:solidFill>
                            <a:srgbClr val="00B050"/>
                          </a:solidFill>
                          <a:latin typeface="+mn-lt"/>
                          <a:ea typeface="+mn-ea"/>
                          <a:cs typeface="+mn-cs"/>
                        </a:rPr>
                        <a:t>DCR-FS3</a:t>
                      </a:r>
                      <a:endParaRPr lang="en-US" sz="1400" kern="1200" baseline="0" dirty="0">
                        <a:solidFill>
                          <a:srgbClr val="00B050"/>
                        </a:solidFill>
                        <a:latin typeface="+mn-lt"/>
                        <a:ea typeface="+mn-ea"/>
                        <a:cs typeface="+mn-cs"/>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400" kern="1200" baseline="0" dirty="0">
                          <a:solidFill>
                            <a:srgbClr val="00B050"/>
                          </a:solidFill>
                          <a:latin typeface="+mn-lt"/>
                          <a:ea typeface="+mn-ea"/>
                          <a:cs typeface="+mn-cs"/>
                        </a:rPr>
                        <a:t>7/13/2018</a:t>
                      </a:r>
                    </a:p>
                  </a:txBody>
                  <a:tcPr marL="68580" marR="68580" marT="0" marB="0"/>
                </a:tc>
                <a:tc>
                  <a:txBody>
                    <a:bodyPr/>
                    <a:lstStyle/>
                    <a:p>
                      <a:pPr>
                        <a:lnSpc>
                          <a:spcPct val="107000"/>
                        </a:lnSpc>
                        <a:spcAft>
                          <a:spcPts val="800"/>
                        </a:spcAft>
                      </a:pPr>
                      <a:r>
                        <a:rPr lang="es-US" sz="1400" kern="1200" baseline="0" dirty="0">
                          <a:solidFill>
                            <a:srgbClr val="00B050"/>
                          </a:solidFill>
                          <a:latin typeface="+mn-lt"/>
                          <a:ea typeface="+mn-ea"/>
                          <a:cs typeface="+mn-cs"/>
                        </a:rPr>
                        <a:t>El sistema de recolección debe tener la opción de comunicarse con el servicio de recolección de basura a través de forma manual.</a:t>
                      </a:r>
                      <a:endParaRPr lang="en-US" sz="1400" kern="1200" baseline="0" dirty="0">
                        <a:solidFill>
                          <a:srgbClr val="00B050"/>
                        </a:solidFill>
                        <a:latin typeface="+mn-lt"/>
                        <a:ea typeface="+mn-ea"/>
                        <a:cs typeface="+mn-cs"/>
                      </a:endParaRPr>
                    </a:p>
                  </a:txBody>
                  <a:tcPr marL="68580" marR="68580" marT="0" marB="0"/>
                </a:tc>
                <a:tc>
                  <a:txBody>
                    <a:bodyPr/>
                    <a:lstStyle/>
                    <a:p>
                      <a:pPr>
                        <a:lnSpc>
                          <a:spcPct val="107000"/>
                        </a:lnSpc>
                        <a:spcAft>
                          <a:spcPts val="800"/>
                        </a:spcAft>
                      </a:pPr>
                      <a:r>
                        <a:rPr lang="es-MX" sz="1400" kern="1200" baseline="0" dirty="0">
                          <a:solidFill>
                            <a:srgbClr val="00B050"/>
                          </a:solidFill>
                          <a:latin typeface="+mn-lt"/>
                          <a:ea typeface="+mn-ea"/>
                          <a:cs typeface="+mn-cs"/>
                        </a:rPr>
                        <a:t>          NI</a:t>
                      </a:r>
                      <a:endParaRPr lang="en-US" sz="1400" kern="1200" baseline="0" dirty="0">
                        <a:solidFill>
                          <a:srgbClr val="00B050"/>
                        </a:solidFill>
                        <a:latin typeface="+mn-lt"/>
                        <a:ea typeface="+mn-ea"/>
                        <a:cs typeface="+mn-cs"/>
                      </a:endParaRPr>
                    </a:p>
                  </a:txBody>
                  <a:tcPr marL="68580" marR="68580" marT="0" marB="0"/>
                </a:tc>
                <a:tc>
                  <a:txBody>
                    <a:bodyPr/>
                    <a:lstStyle/>
                    <a:p>
                      <a:pPr algn="ctr">
                        <a:lnSpc>
                          <a:spcPct val="107000"/>
                        </a:lnSpc>
                        <a:spcAft>
                          <a:spcPts val="800"/>
                        </a:spcAft>
                      </a:pPr>
                      <a:r>
                        <a:rPr lang="es-MX" sz="1400" kern="1200" baseline="0" dirty="0">
                          <a:solidFill>
                            <a:srgbClr val="00B050"/>
                          </a:solidFill>
                          <a:latin typeface="+mn-lt"/>
                          <a:ea typeface="+mn-ea"/>
                          <a:cs typeface="+mn-cs"/>
                        </a:rPr>
                        <a:t>PM</a:t>
                      </a:r>
                      <a:endParaRPr lang="en-US" sz="1400" kern="1200" baseline="0" dirty="0">
                        <a:solidFill>
                          <a:srgbClr val="00B050"/>
                        </a:solidFill>
                        <a:latin typeface="+mn-lt"/>
                        <a:ea typeface="+mn-ea"/>
                        <a:cs typeface="+mn-cs"/>
                      </a:endParaRPr>
                    </a:p>
                  </a:txBody>
                  <a:tcPr marL="68580" marR="68580" marT="0" marB="0"/>
                </a:tc>
                <a:tc>
                  <a:txBody>
                    <a:bodyPr/>
                    <a:lstStyle/>
                    <a:p>
                      <a:pPr marL="0" marR="0" indent="0" algn="ctr" defTabSz="457200" rtl="0" eaLnBrk="1" fontAlgn="auto" latinLnBrk="0" hangingPunct="1">
                        <a:lnSpc>
                          <a:spcPct val="107000"/>
                        </a:lnSpc>
                        <a:spcBef>
                          <a:spcPts val="0"/>
                        </a:spcBef>
                        <a:spcAft>
                          <a:spcPts val="800"/>
                        </a:spcAft>
                        <a:buClrTx/>
                        <a:buSzTx/>
                        <a:buFontTx/>
                        <a:buNone/>
                        <a:tabLst/>
                        <a:defRPr/>
                      </a:pPr>
                      <a:r>
                        <a:rPr lang="es-MX" sz="1400" kern="1200" baseline="0" noProof="0" dirty="0">
                          <a:solidFill>
                            <a:srgbClr val="00B050"/>
                          </a:solidFill>
                          <a:latin typeface="+mn-lt"/>
                          <a:ea typeface="+mn-ea"/>
                          <a:cs typeface="+mn-cs"/>
                        </a:rPr>
                        <a:t>Aprobado</a:t>
                      </a:r>
                    </a:p>
                    <a:p>
                      <a:pPr algn="ctr">
                        <a:lnSpc>
                          <a:spcPct val="107000"/>
                        </a:lnSpc>
                        <a:spcAft>
                          <a:spcPts val="800"/>
                        </a:spcAft>
                      </a:pPr>
                      <a:endParaRPr lang="en-US" sz="1400" kern="1200" baseline="0" dirty="0">
                        <a:solidFill>
                          <a:srgbClr val="00B050"/>
                        </a:solidFill>
                        <a:latin typeface="+mn-lt"/>
                        <a:ea typeface="+mn-ea"/>
                        <a:cs typeface="+mn-cs"/>
                      </a:endParaRPr>
                    </a:p>
                  </a:txBody>
                  <a:tcPr marL="68580" marR="68580" marT="0" marB="0"/>
                </a:tc>
                <a:extLst>
                  <a:ext uri="{0D108BD9-81ED-4DB2-BD59-A6C34878D82A}">
                    <a16:rowId xmlns:a16="http://schemas.microsoft.com/office/drawing/2014/main" val="10001"/>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400" kern="1200" dirty="0">
                          <a:solidFill>
                            <a:srgbClr val="00B050"/>
                          </a:solidFill>
                          <a:latin typeface="+mn-lt"/>
                          <a:ea typeface="+mn-ea"/>
                          <a:cs typeface="+mn-cs"/>
                        </a:rPr>
                        <a:t>DCR-NFS1</a:t>
                      </a:r>
                      <a:endParaRPr lang="en-US" sz="1400" kern="1200" dirty="0">
                        <a:solidFill>
                          <a:srgbClr val="00B050"/>
                        </a:solidFill>
                        <a:latin typeface="+mn-lt"/>
                        <a:ea typeface="+mn-ea"/>
                        <a:cs typeface="+mn-cs"/>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400" kern="1200" baseline="0" dirty="0">
                          <a:solidFill>
                            <a:srgbClr val="00B050"/>
                          </a:solidFill>
                          <a:latin typeface="+mn-lt"/>
                          <a:ea typeface="+mn-ea"/>
                          <a:cs typeface="+mn-cs"/>
                        </a:rPr>
                        <a:t>7/14/2018</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400" kern="1200" dirty="0">
                          <a:solidFill>
                            <a:srgbClr val="00B050"/>
                          </a:solidFill>
                          <a:latin typeface="+mn-lt"/>
                          <a:ea typeface="+mn-ea"/>
                          <a:cs typeface="+mn-cs"/>
                        </a:rPr>
                        <a:t>Si se identifican ataques de seguridad o brecha del sistema, el mismo no continuará operando hasta ser desbloqueado por un administrador de seguridad.</a:t>
                      </a:r>
                      <a:endParaRPr lang="en-US" sz="1400" kern="1200" dirty="0">
                        <a:solidFill>
                          <a:srgbClr val="00B050"/>
                        </a:solidFill>
                        <a:latin typeface="+mn-lt"/>
                        <a:ea typeface="+mn-ea"/>
                        <a:cs typeface="+mn-cs"/>
                      </a:endParaRPr>
                    </a:p>
                  </a:txBody>
                  <a:tcPr marL="68580" marR="68580" marT="0" marB="0"/>
                </a:tc>
                <a:tc>
                  <a:txBody>
                    <a:bodyPr/>
                    <a:lstStyle/>
                    <a:p>
                      <a:pPr algn="ctr"/>
                      <a:r>
                        <a:rPr lang="es-VE" sz="1400" kern="1200" dirty="0">
                          <a:solidFill>
                            <a:srgbClr val="00B050"/>
                          </a:solidFill>
                          <a:latin typeface="+mn-lt"/>
                          <a:ea typeface="+mn-ea"/>
                          <a:cs typeface="+mn-cs"/>
                        </a:rPr>
                        <a:t>NI</a:t>
                      </a:r>
                    </a:p>
                  </a:txBody>
                  <a:tcPr marL="68580" marR="68580" marT="0" marB="0"/>
                </a:tc>
                <a:tc>
                  <a:txBody>
                    <a:bodyPr/>
                    <a:lstStyle/>
                    <a:p>
                      <a:pPr algn="ctr"/>
                      <a:r>
                        <a:rPr lang="es-VE" sz="1400" kern="1200" dirty="0">
                          <a:solidFill>
                            <a:srgbClr val="00B050"/>
                          </a:solidFill>
                          <a:latin typeface="+mn-lt"/>
                          <a:ea typeface="+mn-ea"/>
                          <a:cs typeface="+mn-cs"/>
                        </a:rPr>
                        <a:t>PM</a:t>
                      </a:r>
                    </a:p>
                  </a:txBody>
                  <a:tcPr marL="68580" marR="68580" marT="0" marB="0"/>
                </a:tc>
                <a:tc>
                  <a:txBody>
                    <a:bodyPr/>
                    <a:lstStyle/>
                    <a:p>
                      <a:pPr marL="0" marR="0" indent="0" algn="ctr" defTabSz="457200" rtl="0" eaLnBrk="1" fontAlgn="auto" latinLnBrk="0" hangingPunct="1">
                        <a:lnSpc>
                          <a:spcPct val="107000"/>
                        </a:lnSpc>
                        <a:spcBef>
                          <a:spcPts val="0"/>
                        </a:spcBef>
                        <a:spcAft>
                          <a:spcPts val="800"/>
                        </a:spcAft>
                        <a:buClrTx/>
                        <a:buSzTx/>
                        <a:buFontTx/>
                        <a:buNone/>
                        <a:tabLst/>
                        <a:defRPr/>
                      </a:pPr>
                      <a:r>
                        <a:rPr lang="en-US" sz="1400" kern="1200" baseline="0" dirty="0">
                          <a:solidFill>
                            <a:srgbClr val="00B050"/>
                          </a:solidFill>
                          <a:latin typeface="+mn-lt"/>
                          <a:ea typeface="+mn-ea"/>
                          <a:cs typeface="+mn-cs"/>
                        </a:rPr>
                        <a:t>Aprobado</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kern="1200" dirty="0">
                        <a:solidFill>
                          <a:srgbClr val="00B050"/>
                        </a:solidFill>
                        <a:latin typeface="+mn-lt"/>
                        <a:ea typeface="+mn-ea"/>
                        <a:cs typeface="+mn-cs"/>
                      </a:endParaRPr>
                    </a:p>
                  </a:txBody>
                  <a:tcPr marL="68580" marR="68580" marT="0" marB="0"/>
                </a:tc>
                <a:extLst>
                  <a:ext uri="{0D108BD9-81ED-4DB2-BD59-A6C34878D82A}">
                    <a16:rowId xmlns:a16="http://schemas.microsoft.com/office/drawing/2014/main" val="10002"/>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400" kern="1200" dirty="0">
                          <a:solidFill>
                            <a:srgbClr val="00B050"/>
                          </a:solidFill>
                          <a:latin typeface="+mn-lt"/>
                          <a:ea typeface="+mn-ea"/>
                          <a:cs typeface="+mn-cs"/>
                        </a:rPr>
                        <a:t>DCR-NFS2</a:t>
                      </a:r>
                      <a:endParaRPr lang="en-US" sz="1400" kern="1200" dirty="0">
                        <a:solidFill>
                          <a:srgbClr val="00B050"/>
                        </a:solidFill>
                        <a:latin typeface="+mn-lt"/>
                        <a:ea typeface="+mn-ea"/>
                        <a:cs typeface="+mn-cs"/>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400" kern="1200" baseline="0" dirty="0">
                          <a:solidFill>
                            <a:srgbClr val="00B050"/>
                          </a:solidFill>
                          <a:latin typeface="+mn-lt"/>
                          <a:ea typeface="+mn-ea"/>
                          <a:cs typeface="+mn-cs"/>
                        </a:rPr>
                        <a:t>7/14/2018</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sz="1400" kern="1200" dirty="0">
                          <a:solidFill>
                            <a:srgbClr val="00B050"/>
                          </a:solidFill>
                          <a:latin typeface="+mn-lt"/>
                          <a:ea typeface="+mn-ea"/>
                          <a:cs typeface="+mn-cs"/>
                        </a:rPr>
                        <a:t>Los permisos de acceso al sistema podrán ser cambiados solamente por el administrador de acceso a datos.</a:t>
                      </a:r>
                      <a:endParaRPr lang="en-US" sz="1400" kern="1200" dirty="0">
                        <a:solidFill>
                          <a:srgbClr val="00B050"/>
                        </a:solidFill>
                        <a:latin typeface="+mn-lt"/>
                        <a:ea typeface="+mn-ea"/>
                        <a:cs typeface="+mn-cs"/>
                      </a:endParaRPr>
                    </a:p>
                  </a:txBody>
                  <a:tcPr marL="68580" marR="68580" marT="0" marB="0"/>
                </a:tc>
                <a:tc>
                  <a:txBody>
                    <a:bodyPr/>
                    <a:lstStyle/>
                    <a:p>
                      <a:pPr algn="ctr"/>
                      <a:r>
                        <a:rPr lang="es-VE" sz="1400" kern="1200" dirty="0">
                          <a:solidFill>
                            <a:srgbClr val="00B050"/>
                          </a:solidFill>
                          <a:latin typeface="+mn-lt"/>
                          <a:ea typeface="+mn-ea"/>
                          <a:cs typeface="+mn-cs"/>
                        </a:rPr>
                        <a:t>NI</a:t>
                      </a:r>
                    </a:p>
                  </a:txBody>
                  <a:tcPr marL="68580" marR="68580" marT="0" marB="0"/>
                </a:tc>
                <a:tc>
                  <a:txBody>
                    <a:bodyPr/>
                    <a:lstStyle/>
                    <a:p>
                      <a:pPr algn="ctr"/>
                      <a:r>
                        <a:rPr lang="es-VE" sz="1400" kern="1200" dirty="0">
                          <a:solidFill>
                            <a:srgbClr val="00B050"/>
                          </a:solidFill>
                          <a:latin typeface="+mn-lt"/>
                          <a:ea typeface="+mn-ea"/>
                          <a:cs typeface="+mn-cs"/>
                        </a:rPr>
                        <a:t>PM</a:t>
                      </a:r>
                    </a:p>
                  </a:txBody>
                  <a:tcPr marL="68580" marR="68580" marT="0" marB="0"/>
                </a:tc>
                <a:tc>
                  <a:txBody>
                    <a:bodyPr/>
                    <a:lstStyle/>
                    <a:p>
                      <a:pPr marL="0" marR="0" indent="0" algn="ctr" defTabSz="457200" rtl="0" eaLnBrk="1" fontAlgn="auto" latinLnBrk="0" hangingPunct="1">
                        <a:lnSpc>
                          <a:spcPct val="107000"/>
                        </a:lnSpc>
                        <a:spcBef>
                          <a:spcPts val="0"/>
                        </a:spcBef>
                        <a:spcAft>
                          <a:spcPts val="800"/>
                        </a:spcAft>
                        <a:buClrTx/>
                        <a:buSzTx/>
                        <a:buFontTx/>
                        <a:buNone/>
                        <a:tabLst/>
                        <a:defRPr/>
                      </a:pPr>
                      <a:r>
                        <a:rPr lang="en-US" sz="1400" kern="1200" baseline="0" dirty="0">
                          <a:solidFill>
                            <a:srgbClr val="00B050"/>
                          </a:solidFill>
                          <a:latin typeface="+mn-lt"/>
                          <a:ea typeface="+mn-ea"/>
                          <a:cs typeface="+mn-cs"/>
                        </a:rPr>
                        <a:t>Aprobado</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kern="1200" dirty="0">
                        <a:solidFill>
                          <a:srgbClr val="00B050"/>
                        </a:solidFill>
                        <a:latin typeface="+mn-lt"/>
                        <a:ea typeface="+mn-ea"/>
                        <a:cs typeface="+mn-cs"/>
                      </a:endParaRPr>
                    </a:p>
                  </a:txBody>
                  <a:tcPr marL="68580" marR="68580" marT="0" marB="0"/>
                </a:tc>
                <a:extLst>
                  <a:ext uri="{0D108BD9-81ED-4DB2-BD59-A6C34878D82A}">
                    <a16:rowId xmlns:a16="http://schemas.microsoft.com/office/drawing/2014/main" val="10003"/>
                  </a:ext>
                </a:extLst>
              </a:tr>
              <a:tr h="357190">
                <a:tc>
                  <a:txBody>
                    <a:bodyPr/>
                    <a:lstStyle/>
                    <a:p>
                      <a:pPr algn="l"/>
                      <a:endParaRPr lang="es-VE" sz="1400" dirty="0">
                        <a:solidFill>
                          <a:srgbClr val="00B050"/>
                        </a:solidFill>
                      </a:endParaRPr>
                    </a:p>
                  </a:txBody>
                  <a:tcPr/>
                </a:tc>
                <a:tc>
                  <a:txBody>
                    <a:bodyPr/>
                    <a:lstStyle/>
                    <a:p>
                      <a:pPr algn="l"/>
                      <a:endParaRPr lang="es-VE" sz="1400" kern="1200" dirty="0">
                        <a:solidFill>
                          <a:srgbClr val="00B050"/>
                        </a:solidFill>
                        <a:latin typeface="+mn-lt"/>
                        <a:ea typeface="+mn-ea"/>
                        <a:cs typeface="+mn-cs"/>
                      </a:endParaRPr>
                    </a:p>
                  </a:txBody>
                  <a:tcPr/>
                </a:tc>
                <a:tc>
                  <a:txBody>
                    <a:bodyPr/>
                    <a:lstStyle/>
                    <a:p>
                      <a:pPr algn="l"/>
                      <a:endParaRPr lang="es-VE" sz="1400" kern="1200" dirty="0">
                        <a:solidFill>
                          <a:srgbClr val="00B050"/>
                        </a:solidFill>
                        <a:latin typeface="+mn-lt"/>
                        <a:ea typeface="+mn-ea"/>
                        <a:cs typeface="+mn-cs"/>
                      </a:endParaRPr>
                    </a:p>
                  </a:txBody>
                  <a:tcPr/>
                </a:tc>
                <a:tc>
                  <a:txBody>
                    <a:bodyPr/>
                    <a:lstStyle/>
                    <a:p>
                      <a:pPr algn="ctr"/>
                      <a:endParaRPr lang="es-VE" sz="1400" kern="1200" dirty="0">
                        <a:solidFill>
                          <a:srgbClr val="00B050"/>
                        </a:solidFill>
                        <a:latin typeface="+mn-lt"/>
                        <a:ea typeface="+mn-ea"/>
                        <a:cs typeface="+mn-cs"/>
                      </a:endParaRPr>
                    </a:p>
                  </a:txBody>
                  <a:tcPr/>
                </a:tc>
                <a:tc>
                  <a:txBody>
                    <a:bodyPr/>
                    <a:lstStyle/>
                    <a:p>
                      <a:pPr algn="ctr"/>
                      <a:endParaRPr lang="es-VE" sz="1400" kern="1200" dirty="0">
                        <a:solidFill>
                          <a:srgbClr val="00B050"/>
                        </a:solidFill>
                        <a:latin typeface="+mn-lt"/>
                        <a:ea typeface="+mn-ea"/>
                        <a:cs typeface="+mn-cs"/>
                      </a:endParaRPr>
                    </a:p>
                  </a:txBody>
                  <a:tcPr/>
                </a:tc>
                <a:tc>
                  <a:txBody>
                    <a:bodyPr/>
                    <a:lstStyle/>
                    <a:p>
                      <a:pPr algn="ctr"/>
                      <a:endParaRPr lang="es-VE" sz="1400" kern="1200" dirty="0">
                        <a:solidFill>
                          <a:srgbClr val="00B050"/>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736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PPT UAG NEW-03.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Proceso</a:t>
            </a:r>
          </a:p>
        </p:txBody>
      </p:sp>
      <p:sp>
        <p:nvSpPr>
          <p:cNvPr id="3" name="Marcador de contenido 2"/>
          <p:cNvSpPr>
            <a:spLocks noGrp="1"/>
          </p:cNvSpPr>
          <p:nvPr>
            <p:ph idx="1"/>
          </p:nvPr>
        </p:nvSpPr>
        <p:spPr>
          <a:xfrm>
            <a:off x="457200" y="1524000"/>
            <a:ext cx="8229600" cy="4525963"/>
          </a:xfrm>
        </p:spPr>
        <p:txBody>
          <a:bodyPr/>
          <a:lstStyle/>
          <a:p>
            <a:pPr marL="0" indent="0">
              <a:buNone/>
            </a:pPr>
            <a:r>
              <a:rPr lang="es-ES_tradnl" sz="7200" dirty="0"/>
              <a:t>   </a:t>
            </a:r>
          </a:p>
          <a:p>
            <a:pPr marL="0" indent="0" algn="ctr">
              <a:buNone/>
            </a:pPr>
            <a:r>
              <a:rPr lang="es-ES_tradnl" sz="7200" dirty="0" err="1"/>
              <a:t>Planeaci</a:t>
            </a:r>
            <a:r>
              <a:rPr lang="es-MX" sz="7200" dirty="0" err="1"/>
              <a:t>ó</a:t>
            </a:r>
            <a:r>
              <a:rPr lang="es-ES_tradnl" sz="7200" dirty="0"/>
              <a:t>n </a:t>
            </a:r>
          </a:p>
        </p:txBody>
      </p:sp>
    </p:spTree>
    <p:extLst>
      <p:ext uri="{BB962C8B-B14F-4D97-AF65-F5344CB8AC3E}">
        <p14:creationId xmlns:p14="http://schemas.microsoft.com/office/powerpoint/2010/main" val="76975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ctr">
              <a:buNone/>
            </a:pPr>
            <a:endParaRPr lang="es-ES_tradnl" sz="1800" dirty="0"/>
          </a:p>
          <a:p>
            <a:pPr marL="0" indent="0" fontAlgn="base">
              <a:buNone/>
            </a:pPr>
            <a:r>
              <a:rPr lang="es-ES_tradnl" sz="1800" b="1" dirty="0"/>
              <a:t>DEFINICIÓN DEL PROBLEMA QUE SE QUIERE RESOLVER</a:t>
            </a:r>
          </a:p>
          <a:p>
            <a:pPr marL="0" indent="0" algn="just" fontAlgn="base">
              <a:buNone/>
            </a:pPr>
            <a:br>
              <a:rPr lang="es-ES_tradnl" sz="1800" dirty="0"/>
            </a:br>
            <a:r>
              <a:rPr lang="es-MX" sz="1800" dirty="0"/>
              <a:t>En la actualidad el control de recolección de los residuos, producto de las actividades humanas, enfrenta la falta de cultura en la disposición y separación adecuada de esos residuos, así como fallas en la recolección oportuna de los mismos.</a:t>
            </a:r>
          </a:p>
          <a:p>
            <a:pPr marL="0" indent="0" algn="just" fontAlgn="base">
              <a:buNone/>
            </a:pPr>
            <a:r>
              <a:rPr lang="es-MX" sz="1800" dirty="0"/>
              <a:t>Los contenedores de los residuos al ser rebasados en su capacidad propician que las personas los dispongan en lugares inadecuados, fomentando la contaminación de fauna y flora, además de propagar agentes contaminantes al entorno, afectando la imagen de las instalaciones y la preservación de la naturaleza. Se propone un sistema de medición automático en tiempo real del nivel de cada uno de los contenedores de los residuos ubicados dentro del Campus central de la Universidad Autónoma de Guadalajara, para el control y la oportuna recolección de los residuos generados en las actividades de la institución.</a:t>
            </a:r>
          </a:p>
          <a:p>
            <a:pPr marL="0" indent="0" fontAlgn="base">
              <a:buNone/>
            </a:pPr>
            <a:br>
              <a:rPr lang="es-ES_tradnl" sz="1800" dirty="0"/>
            </a:br>
            <a:endParaRPr lang="es-ES_tradnl" sz="1600" dirty="0"/>
          </a:p>
        </p:txBody>
      </p:sp>
    </p:spTree>
    <p:extLst>
      <p:ext uri="{BB962C8B-B14F-4D97-AF65-F5344CB8AC3E}">
        <p14:creationId xmlns:p14="http://schemas.microsoft.com/office/powerpoint/2010/main" val="30300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just" fontAlgn="base">
              <a:buNone/>
            </a:pPr>
            <a:br>
              <a:rPr lang="es-ES_tradnl" sz="1800" dirty="0"/>
            </a:br>
            <a:r>
              <a:rPr lang="es-ES_tradnl" sz="1800" b="1" dirty="0"/>
              <a:t>DEFINICIÓN DE LOS OBJETIVOS DE NEGOCIO</a:t>
            </a:r>
          </a:p>
          <a:p>
            <a:pPr marL="0" indent="0" algn="just" fontAlgn="base">
              <a:buNone/>
            </a:pPr>
            <a:br>
              <a:rPr lang="es-ES_tradnl" sz="1800" dirty="0"/>
            </a:br>
            <a:r>
              <a:rPr lang="es-MX" sz="1800" dirty="0"/>
              <a:t>Diseñar un sistema de medición automático, en tiempo real, del nivel de cada uno de los contenedores de los residuos ubicados dentro del Campus central de la Universidad Autónoma de Guadalajara.</a:t>
            </a:r>
          </a:p>
          <a:p>
            <a:pPr marL="0" indent="0" algn="just" fontAlgn="base">
              <a:buNone/>
            </a:pPr>
            <a:r>
              <a:rPr lang="es-MX" sz="1800" dirty="0"/>
              <a:t>Las mediciones del sistema estarán disponibles, en cualquier momento y desde cualquier lugar, al utilizar comunicación telefónica móvil adaptable a la generación de tecnología 3G o 4G. La medición continua del nivel de cada contenedor será trasmitida por  radiofrecuencia a un concentrador (Gateway) y de ahí será trasmitida a un servidor de almacenamiento, esa información permitirá a los responsables del Proceso, supervisar, analizar y establecer estrategias para el control de recolección.</a:t>
            </a:r>
          </a:p>
          <a:p>
            <a:pPr marL="0" indent="0" algn="just" fontAlgn="base">
              <a:buNone/>
            </a:pPr>
            <a:r>
              <a:rPr lang="es-MX" sz="1800" dirty="0"/>
              <a:t>El proyecto se dividió en tres partes: Dispositivo medidor de nivel de residuos, Gateway (Administrador de dispositivos) y Servidor.</a:t>
            </a:r>
          </a:p>
          <a:p>
            <a:pPr marL="0" indent="0" fontAlgn="base">
              <a:buNone/>
            </a:pPr>
            <a:br>
              <a:rPr lang="es-ES_tradnl" sz="1600" dirty="0"/>
            </a:br>
            <a:endParaRPr lang="es-ES_tradnl" sz="1600" dirty="0"/>
          </a:p>
        </p:txBody>
      </p:sp>
    </p:spTree>
    <p:extLst>
      <p:ext uri="{BB962C8B-B14F-4D97-AF65-F5344CB8AC3E}">
        <p14:creationId xmlns:p14="http://schemas.microsoft.com/office/powerpoint/2010/main" val="256331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b="1" dirty="0"/>
            </a:br>
            <a:endParaRPr lang="es-ES_tradnl" dirty="0"/>
          </a:p>
        </p:txBody>
      </p:sp>
      <p:sp>
        <p:nvSpPr>
          <p:cNvPr id="3" name="Marcador de contenido 2"/>
          <p:cNvSpPr>
            <a:spLocks noGrp="1"/>
          </p:cNvSpPr>
          <p:nvPr>
            <p:ph idx="1"/>
          </p:nvPr>
        </p:nvSpPr>
        <p:spPr>
          <a:xfrm>
            <a:off x="304800" y="1066800"/>
            <a:ext cx="8763000" cy="5059363"/>
          </a:xfrm>
        </p:spPr>
        <p:txBody>
          <a:bodyPr/>
          <a:lstStyle/>
          <a:p>
            <a:pPr marL="0" indent="0" fontAlgn="base">
              <a:buNone/>
            </a:pPr>
            <a:r>
              <a:rPr lang="es-ES_tradnl" sz="1600" b="1" dirty="0"/>
              <a:t>PLANTEAMIENTO INICIAL DE LA RESOLUCIÓN DEL PROBLEMA</a:t>
            </a:r>
            <a:endParaRPr lang="es-ES_tradnl" sz="1600" dirty="0"/>
          </a:p>
          <a:p>
            <a:pPr marL="0" indent="0">
              <a:buNone/>
            </a:pPr>
            <a:r>
              <a:rPr lang="es-MX" sz="1600" dirty="0"/>
              <a:t>Se trabajará para realizar la opción más deseada de las tres planteadas para que el proyecto sobresalga y supere la calidad requerida por el cliente. </a:t>
            </a:r>
          </a:p>
          <a:p>
            <a:pPr marL="0" indent="0">
              <a:buNone/>
            </a:pPr>
            <a:r>
              <a:rPr lang="es-MX" sz="1600" dirty="0"/>
              <a:t>Se va a construir el dispositivo medidor de nivel de residuos y el Gateway, y se va a realizar la elaboración del servidor, con esto se garantiza el funcionamiento óptimo del sistema de acuerdo a los requerimientos. Todo esto, será realizado en un periodo de 10 semanas, utilizando para ello a cuatro Ingenieros con experiencia en sistemas embebidos.</a:t>
            </a:r>
          </a:p>
          <a:p>
            <a:pPr marL="0" indent="0">
              <a:buNone/>
            </a:pPr>
            <a:endParaRPr lang="es-MX" sz="1600" dirty="0"/>
          </a:p>
          <a:p>
            <a:pPr marL="0" indent="0">
              <a:buNone/>
            </a:pPr>
            <a:r>
              <a:rPr lang="es-MX" sz="1600" dirty="0"/>
              <a:t>➢	AUTORIZACIÓN DEL PROYECTO POR PARTE DEL SPONSOR Y EL CLIENTE</a:t>
            </a:r>
          </a:p>
          <a:p>
            <a:pPr marL="0" indent="0">
              <a:buNone/>
            </a:pPr>
            <a:endParaRPr lang="es-MX" sz="1600" dirty="0"/>
          </a:p>
          <a:p>
            <a:pPr marL="0" indent="0">
              <a:buNone/>
            </a:pPr>
            <a:r>
              <a:rPr lang="es-MX" sz="1600" dirty="0"/>
              <a:t>Cliente:      Jorge Bonalez</a:t>
            </a:r>
          </a:p>
          <a:p>
            <a:pPr marL="0" indent="0">
              <a:buNone/>
            </a:pPr>
            <a:r>
              <a:rPr lang="es-MX" sz="1600" dirty="0"/>
              <a:t>Empresa:	Aqualimpy</a:t>
            </a:r>
          </a:p>
          <a:p>
            <a:pPr marL="0" indent="0">
              <a:buNone/>
            </a:pPr>
            <a:r>
              <a:rPr lang="es-MX" sz="1600" dirty="0"/>
              <a:t>Administrador del Proyecto:	Gustavo Guzmán</a:t>
            </a:r>
          </a:p>
          <a:p>
            <a:pPr marL="0" indent="0">
              <a:buNone/>
            </a:pPr>
            <a:br>
              <a:rPr lang="es-ES_tradnl" sz="1600" dirty="0"/>
            </a:br>
            <a:r>
              <a:rPr lang="es-ES_tradnl" sz="1600" dirty="0"/>
              <a:t>FIRMAS:</a:t>
            </a:r>
            <a:br>
              <a:rPr lang="es-ES_tradnl" sz="1600" dirty="0"/>
            </a:br>
            <a:r>
              <a:rPr lang="es-ES_tradnl" sz="1600" dirty="0"/>
              <a:t>______________________________                ________________________________</a:t>
            </a:r>
          </a:p>
          <a:p>
            <a:pPr marL="0" indent="0">
              <a:buNone/>
            </a:pPr>
            <a:r>
              <a:rPr lang="es-ES_tradnl" sz="1600" dirty="0"/>
              <a:t>		Jorge Bonalez						Gustavo Guzmán, PM</a:t>
            </a:r>
            <a:br>
              <a:rPr lang="es-ES_tradnl" sz="1600" dirty="0"/>
            </a:br>
            <a:endParaRPr lang="es-ES_tradnl" sz="1600" dirty="0"/>
          </a:p>
        </p:txBody>
      </p:sp>
    </p:spTree>
    <p:extLst>
      <p:ext uri="{BB962C8B-B14F-4D97-AF65-F5344CB8AC3E}">
        <p14:creationId xmlns:p14="http://schemas.microsoft.com/office/powerpoint/2010/main" val="797470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20DA114-47CD-446A-837D-B3770FDE74B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133600" y="-24414"/>
            <a:ext cx="4648200" cy="6260841"/>
          </a:xfrm>
          <a:prstGeom prst="rect">
            <a:avLst/>
          </a:prstGeom>
        </p:spPr>
      </p:pic>
    </p:spTree>
    <p:extLst>
      <p:ext uri="{BB962C8B-B14F-4D97-AF65-F5344CB8AC3E}">
        <p14:creationId xmlns:p14="http://schemas.microsoft.com/office/powerpoint/2010/main" val="22696461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1713</TotalTime>
  <Words>1423</Words>
  <Application>Microsoft Office PowerPoint</Application>
  <PresentationFormat>Presentación en pantalla (4:3)</PresentationFormat>
  <Paragraphs>316</Paragraphs>
  <Slides>41</Slides>
  <Notes>1</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2</vt:i4>
      </vt:variant>
      <vt:variant>
        <vt:lpstr>Títulos de diapositiva</vt:lpstr>
      </vt:variant>
      <vt:variant>
        <vt:i4>41</vt:i4>
      </vt:variant>
    </vt:vector>
  </HeadingPairs>
  <TitlesOfParts>
    <vt:vector size="46" baseType="lpstr">
      <vt:lpstr>Arial</vt:lpstr>
      <vt:lpstr>Calibri</vt:lpstr>
      <vt:lpstr>Tema de Office</vt:lpstr>
      <vt:lpstr>Hoja de cálculo</vt:lpstr>
      <vt:lpstr>Documento</vt:lpstr>
      <vt:lpstr>Presentación de PowerPoint</vt:lpstr>
      <vt:lpstr>Introducción</vt:lpstr>
      <vt:lpstr>Introducción</vt:lpstr>
      <vt:lpstr>Proceso</vt:lpstr>
      <vt:lpstr>Proceso</vt:lpstr>
      <vt:lpstr>PROJECT CHARTER  </vt:lpstr>
      <vt:lpstr>PROJECT CHARTER  </vt:lpstr>
      <vt:lpstr>PROJECT CHARTER </vt:lpstr>
      <vt:lpstr>Presentación de PowerPoint</vt:lpstr>
      <vt:lpstr>Planeación</vt:lpstr>
      <vt:lpstr>Planeación</vt:lpstr>
      <vt:lpstr>Requerimientos Funcionales</vt:lpstr>
      <vt:lpstr>Requerimientos no Funcionales</vt:lpstr>
      <vt:lpstr>Alcance</vt:lpstr>
      <vt:lpstr>Alcance</vt:lpstr>
      <vt:lpstr>WBS</vt:lpstr>
      <vt:lpstr>Actividades</vt:lpstr>
      <vt:lpstr>Actividades</vt:lpstr>
      <vt:lpstr>Actividades</vt:lpstr>
      <vt:lpstr>Actividades</vt:lpstr>
      <vt:lpstr>Recursos</vt:lpstr>
      <vt:lpstr>Calendario</vt:lpstr>
      <vt:lpstr>Plan de Costos</vt:lpstr>
      <vt:lpstr>Plan de Calidad</vt:lpstr>
      <vt:lpstr>Plan de Calidad</vt:lpstr>
      <vt:lpstr>Matriz RACI</vt:lpstr>
      <vt:lpstr>Plan de Comunicaciones</vt:lpstr>
      <vt:lpstr>Proceso</vt:lpstr>
      <vt:lpstr>Presentación de PowerPoint</vt:lpstr>
      <vt:lpstr>Presentación de PowerPoint</vt:lpstr>
      <vt:lpstr>Proceso</vt:lpstr>
      <vt:lpstr>Monitoreo y Control</vt:lpstr>
      <vt:lpstr>Monitoreo y Control</vt:lpstr>
      <vt:lpstr>Monitoreo y Control</vt:lpstr>
      <vt:lpstr>Monitoreo y Control</vt:lpstr>
      <vt:lpstr>Reporte de Estado</vt:lpstr>
      <vt:lpstr>Estado actual de riesgos</vt:lpstr>
      <vt:lpstr>Estado actual de riesgos</vt:lpstr>
      <vt:lpstr>Estado actual de riesgos</vt:lpstr>
      <vt:lpstr>Justificación y Cambios</vt:lpstr>
      <vt:lpstr>Presentación de PowerPoint</vt:lpstr>
    </vt:vector>
  </TitlesOfParts>
  <Company>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Platanito  haaayy g...</dc:creator>
  <cp:lastModifiedBy>Gustavo Luna</cp:lastModifiedBy>
  <cp:revision>153</cp:revision>
  <dcterms:created xsi:type="dcterms:W3CDTF">2016-11-11T17:18:42Z</dcterms:created>
  <dcterms:modified xsi:type="dcterms:W3CDTF">2018-08-13T18:29:40Z</dcterms:modified>
</cp:coreProperties>
</file>